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79" r:id="rId5"/>
    <p:sldId id="259" r:id="rId6"/>
    <p:sldId id="258" r:id="rId7"/>
    <p:sldId id="2147481900" r:id="rId8"/>
    <p:sldId id="2147481901" r:id="rId9"/>
    <p:sldId id="688" r:id="rId10"/>
    <p:sldId id="685" r:id="rId11"/>
    <p:sldId id="711" r:id="rId12"/>
    <p:sldId id="663" r:id="rId13"/>
    <p:sldId id="686" r:id="rId14"/>
    <p:sldId id="683" r:id="rId15"/>
    <p:sldId id="2147481902" r:id="rId16"/>
    <p:sldId id="2147481906" r:id="rId17"/>
    <p:sldId id="2147481904" r:id="rId18"/>
    <p:sldId id="2147481905" r:id="rId19"/>
    <p:sldId id="673" r:id="rId20"/>
    <p:sldId id="698" r:id="rId21"/>
    <p:sldId id="695" r:id="rId22"/>
    <p:sldId id="276" r:id="rId23"/>
    <p:sldId id="712" r:id="rId24"/>
    <p:sldId id="701" r:id="rId25"/>
    <p:sldId id="703" r:id="rId26"/>
    <p:sldId id="2147481896" r:id="rId27"/>
    <p:sldId id="2147481897" r:id="rId28"/>
    <p:sldId id="2147481899" r:id="rId29"/>
    <p:sldId id="277" r:id="rId30"/>
  </p:sldIdLst>
  <p:sldSz cx="12192000" cy="6858000"/>
  <p:notesSz cx="6858000" cy="9144000"/>
  <p:defaultTex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068B18-E5F9-D372-63B4-ABE79EDFB50B}" name="小泉 直洋" initials="小直" userId="S::naohiro.koizumi@ari-jp.com::cdb4443c-ece5-4ed8-b3a0-35bf2584c872" providerId="AD"/>
  <p188:author id="{86442444-8D5C-170E-EF44-0DDD1EFD5C0B}" name="鈴木 めぐみ" initials="鈴め" userId="S::megumi.suzuki@ari-jp.com::5c022246-0033-4b85-bcf3-42e4f8924b82" providerId="AD"/>
  <p188:author id="{F2E6205B-B62C-C9EB-A455-067221A35C8B}" name="髙谷 菜帆" initials="髙菜" userId="S::naho.takaya@ari-jp.com::24c0b478-1b35-4ad5-b445-2fa1f5cc065e" providerId="AD"/>
  <p188:author id="{ACDE7DB5-3E68-79A8-8AF1-375BD3669CCA}" name="仲原 翼" initials="仲翼" userId="S::tsubasa.nakahara@ari-jp.com::35dfe2d1-2cb3-47e7-8a2b-d5bc4d6167aa" providerId="AD"/>
  <p188:author id="{7B9595FF-63DD-B87F-9EB1-A7A037AD481C}" name="北山 勝寿" initials="北勝" userId="S::katsuhisa.kitayama@ari-jp.com::4732bb2b-8996-495a-97e4-6ab6dd0f343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B3274"/>
    <a:srgbClr val="FF550C"/>
    <a:srgbClr val="A6A6A6"/>
    <a:srgbClr val="1A1A1A"/>
    <a:srgbClr val="3963AF"/>
    <a:srgbClr val="FF554A"/>
    <a:srgbClr val="E1EDFB"/>
    <a:srgbClr val="658FCE"/>
    <a:srgbClr val="1A92A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A17A8-5747-B3ED-34D5-2793DF126376}" v="6" dt="2026-01-07T05:59:23.954"/>
    <p1510:client id="{F134C569-1E2D-6F74-FCFB-202188D23E06}" v="10" dt="2026-01-07T05:33:22.31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269D01E-BC32-4049-B463-5C60D7B0CCD2}" styleName="テーマ スタイル 2 - アクセント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DC492-9A94-3C45-B402-CCC6E8CA95ED}" type="datetimeFigureOut">
              <a:rPr kumimoji="1" lang="ja-JP" altLang="en-US" smtClean="0"/>
              <a:t>2026/1/6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9DF36-8A66-874A-9CB4-62F5C4540A52}" type="slidenum">
              <a:rPr kumimoji="1" lang="ja-JP" altLang="en-US" smtClean="0"/>
              <a:t>‹#›</a:t>
            </a:fld>
            <a:endParaRPr kumimoji="1" lang="ja-JP" altLang="en-US"/>
          </a:p>
        </p:txBody>
      </p:sp>
    </p:spTree>
    <p:extLst>
      <p:ext uri="{BB962C8B-B14F-4D97-AF65-F5344CB8AC3E}">
        <p14:creationId xmlns:p14="http://schemas.microsoft.com/office/powerpoint/2010/main" val="5275878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B69DF36-8A66-874A-9CB4-62F5C4540A52}" type="slidenum">
              <a:rPr kumimoji="1" lang="ja-JP" altLang="en-US" smtClean="0"/>
              <a:t>3</a:t>
            </a:fld>
            <a:endParaRPr kumimoji="1" lang="ja-JP" altLang="en-US"/>
          </a:p>
        </p:txBody>
      </p:sp>
    </p:spTree>
    <p:extLst>
      <p:ext uri="{BB962C8B-B14F-4D97-AF65-F5344CB8AC3E}">
        <p14:creationId xmlns:p14="http://schemas.microsoft.com/office/powerpoint/2010/main" val="146981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82F00-AF80-49A3-7AEE-DBA6DE8E33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C81E1E-F0C4-FFA4-3E78-C994B344C8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9F04004-B0B8-3FE8-98B7-C38448F4AED1}"/>
              </a:ext>
            </a:extLst>
          </p:cNvPr>
          <p:cNvSpPr>
            <a:spLocks noGrp="1"/>
          </p:cNvSpPr>
          <p:nvPr>
            <p:ph type="body" idx="1"/>
          </p:nvPr>
        </p:nvSpPr>
        <p:spPr/>
        <p:txBody>
          <a:bodyPr/>
          <a:lstStyle/>
          <a:p>
            <a:r>
              <a:rPr kumimoji="1" lang="ja-JP" altLang="en-US"/>
              <a:t>ブルーのリボン内のタイトル（</a:t>
            </a:r>
            <a:r>
              <a:rPr kumimoji="1" lang="en-US" altLang="ja-JP"/>
              <a:t>1.1 </a:t>
            </a:r>
            <a:r>
              <a:rPr kumimoji="1" lang="ja-JP" altLang="en-US"/>
              <a:t>一般事項部分）を使用しない場合は、タイトル文字を削除して使用</a:t>
            </a:r>
          </a:p>
        </p:txBody>
      </p:sp>
      <p:sp>
        <p:nvSpPr>
          <p:cNvPr id="4" name="スライド番号プレースホルダー 3">
            <a:extLst>
              <a:ext uri="{FF2B5EF4-FFF2-40B4-BE49-F238E27FC236}">
                <a16:creationId xmlns:a16="http://schemas.microsoft.com/office/drawing/2014/main" id="{4EB08CC1-DFE1-F2E0-A2AD-0C47A0CAAAFC}"/>
              </a:ext>
            </a:extLst>
          </p:cNvPr>
          <p:cNvSpPr>
            <a:spLocks noGrp="1"/>
          </p:cNvSpPr>
          <p:nvPr>
            <p:ph type="sldNum" sz="quarter" idx="5"/>
          </p:nvPr>
        </p:nvSpPr>
        <p:spPr/>
        <p:txBody>
          <a:bodyPr/>
          <a:lstStyle/>
          <a:p>
            <a:fld id="{EB69DF36-8A66-874A-9CB4-62F5C4540A52}" type="slidenum">
              <a:rPr kumimoji="1" lang="ja-JP" altLang="en-US" smtClean="0"/>
              <a:t>7</a:t>
            </a:fld>
            <a:endParaRPr kumimoji="1" lang="ja-JP" altLang="en-US"/>
          </a:p>
        </p:txBody>
      </p:sp>
    </p:spTree>
    <p:extLst>
      <p:ext uri="{BB962C8B-B14F-4D97-AF65-F5344CB8AC3E}">
        <p14:creationId xmlns:p14="http://schemas.microsoft.com/office/powerpoint/2010/main" val="1219434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B69DF36-8A66-874A-9CB4-62F5C4540A52}" type="slidenum">
              <a:rPr kumimoji="1" lang="ja-JP" altLang="en-US" smtClean="0"/>
              <a:t>19</a:t>
            </a:fld>
            <a:endParaRPr kumimoji="1" lang="ja-JP" altLang="en-US"/>
          </a:p>
        </p:txBody>
      </p:sp>
    </p:spTree>
    <p:extLst>
      <p:ext uri="{BB962C8B-B14F-4D97-AF65-F5344CB8AC3E}">
        <p14:creationId xmlns:p14="http://schemas.microsoft.com/office/powerpoint/2010/main" val="3450037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5AE2-53ED-0D78-10B9-52737E82525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46D96-2CF2-8B93-E29E-C2D2EE14D07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244887F-DA85-3F7B-6BFE-1A4962363A1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5C7E557-E731-5101-D7E5-E7CD01434FBA}"/>
              </a:ext>
            </a:extLst>
          </p:cNvPr>
          <p:cNvSpPr>
            <a:spLocks noGrp="1"/>
          </p:cNvSpPr>
          <p:nvPr>
            <p:ph type="sldNum" sz="quarter" idx="5"/>
          </p:nvPr>
        </p:nvSpPr>
        <p:spPr/>
        <p:txBody>
          <a:bodyPr/>
          <a:lstStyle/>
          <a:p>
            <a:fld id="{EB69DF36-8A66-874A-9CB4-62F5C4540A52}" type="slidenum">
              <a:rPr kumimoji="1" lang="ja-JP" altLang="en-US" smtClean="0"/>
              <a:t>20</a:t>
            </a:fld>
            <a:endParaRPr kumimoji="1" lang="ja-JP" altLang="en-US"/>
          </a:p>
        </p:txBody>
      </p:sp>
    </p:spTree>
    <p:extLst>
      <p:ext uri="{BB962C8B-B14F-4D97-AF65-F5344CB8AC3E}">
        <p14:creationId xmlns:p14="http://schemas.microsoft.com/office/powerpoint/2010/main" val="274393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EBEB-309C-2ECA-1376-0C9296E966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93EAD3F-BB98-FA39-408A-CCFC239D46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A40777-3737-9F76-8E13-468049A248B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7A1824C-EB9D-4994-70A9-94831E249E1D}"/>
              </a:ext>
            </a:extLst>
          </p:cNvPr>
          <p:cNvSpPr>
            <a:spLocks noGrp="1"/>
          </p:cNvSpPr>
          <p:nvPr>
            <p:ph type="sldNum" sz="quarter" idx="5"/>
          </p:nvPr>
        </p:nvSpPr>
        <p:spPr/>
        <p:txBody>
          <a:bodyPr/>
          <a:lstStyle/>
          <a:p>
            <a:fld id="{EB69DF36-8A66-874A-9CB4-62F5C4540A52}" type="slidenum">
              <a:rPr kumimoji="1" lang="ja-JP" altLang="en-US" smtClean="0"/>
              <a:t>22</a:t>
            </a:fld>
            <a:endParaRPr kumimoji="1" lang="ja-JP" altLang="en-US"/>
          </a:p>
        </p:txBody>
      </p:sp>
    </p:spTree>
    <p:extLst>
      <p:ext uri="{BB962C8B-B14F-4D97-AF65-F5344CB8AC3E}">
        <p14:creationId xmlns:p14="http://schemas.microsoft.com/office/powerpoint/2010/main" val="190984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B69DF36-8A66-874A-9CB4-62F5C4540A52}" type="slidenum">
              <a:rPr kumimoji="1" lang="ja-JP" altLang="en-US" smtClean="0"/>
              <a:t>26</a:t>
            </a:fld>
            <a:endParaRPr kumimoji="1" lang="ja-JP" altLang="en-US"/>
          </a:p>
        </p:txBody>
      </p:sp>
    </p:spTree>
    <p:extLst>
      <p:ext uri="{BB962C8B-B14F-4D97-AF65-F5344CB8AC3E}">
        <p14:creationId xmlns:p14="http://schemas.microsoft.com/office/powerpoint/2010/main" val="1022734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１">
    <p:spTree>
      <p:nvGrpSpPr>
        <p:cNvPr id="1" name=""/>
        <p:cNvGrpSpPr/>
        <p:nvPr/>
      </p:nvGrpSpPr>
      <p:grpSpPr>
        <a:xfrm>
          <a:off x="0" y="0"/>
          <a:ext cx="0" cy="0"/>
          <a:chOff x="0" y="0"/>
          <a:chExt cx="0" cy="0"/>
        </a:xfrm>
      </p:grpSpPr>
      <p:pic>
        <p:nvPicPr>
          <p:cNvPr id="11" name="図 10" descr="図形, 四角形&#10;&#10;自動的に生成された説明">
            <a:extLst>
              <a:ext uri="{FF2B5EF4-FFF2-40B4-BE49-F238E27FC236}">
                <a16:creationId xmlns:a16="http://schemas.microsoft.com/office/drawing/2014/main" id="{78E9A51C-6556-8E9F-6EF9-54B35C8B804A}"/>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536347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本文-見出し線なし">
    <p:spTree>
      <p:nvGrpSpPr>
        <p:cNvPr id="1" name=""/>
        <p:cNvGrpSpPr/>
        <p:nvPr/>
      </p:nvGrpSpPr>
      <p:grpSpPr>
        <a:xfrm>
          <a:off x="0" y="0"/>
          <a:ext cx="0" cy="0"/>
          <a:chOff x="0" y="0"/>
          <a:chExt cx="0" cy="0"/>
        </a:xfrm>
      </p:grpSpPr>
      <p:sp>
        <p:nvSpPr>
          <p:cNvPr id="2" name="片側の 2 つの角を丸めた四角形 1">
            <a:extLst>
              <a:ext uri="{FF2B5EF4-FFF2-40B4-BE49-F238E27FC236}">
                <a16:creationId xmlns:a16="http://schemas.microsoft.com/office/drawing/2014/main" id="{2ED32E04-3EC1-3E91-1309-D5DFCB720264}"/>
              </a:ext>
            </a:extLst>
          </p:cNvPr>
          <p:cNvSpPr/>
          <p:nvPr userDrawn="1"/>
        </p:nvSpPr>
        <p:spPr>
          <a:xfrm rot="10800000">
            <a:off x="306833" y="0"/>
            <a:ext cx="11578334" cy="507600"/>
          </a:xfrm>
          <a:prstGeom prst="round2SameRect">
            <a:avLst>
              <a:gd name="adj1" fmla="val 15556"/>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5" name="スライド番号プレースホルダー 2">
            <a:extLst>
              <a:ext uri="{FF2B5EF4-FFF2-40B4-BE49-F238E27FC236}">
                <a16:creationId xmlns:a16="http://schemas.microsoft.com/office/drawing/2014/main" id="{57D3BDC6-2ED8-509A-E8A1-F04116ED9C8D}"/>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cxnSp>
        <p:nvCxnSpPr>
          <p:cNvPr id="3" name="直線コネクタ 2">
            <a:extLst>
              <a:ext uri="{FF2B5EF4-FFF2-40B4-BE49-F238E27FC236}">
                <a16:creationId xmlns:a16="http://schemas.microsoft.com/office/drawing/2014/main" id="{9B8B80CC-10DB-0DBA-0153-836DAF901EF6}"/>
              </a:ext>
            </a:extLst>
          </p:cNvPr>
          <p:cNvCxnSpPr>
            <a:cxnSpLocks/>
          </p:cNvCxnSpPr>
          <p:nvPr userDrawn="1"/>
        </p:nvCxnSpPr>
        <p:spPr>
          <a:xfrm>
            <a:off x="782601" y="845112"/>
            <a:ext cx="0" cy="360000"/>
          </a:xfrm>
          <a:prstGeom prst="line">
            <a:avLst/>
          </a:prstGeom>
          <a:ln w="25400" cap="rnd">
            <a:solidFill>
              <a:srgbClr val="0B3274"/>
            </a:solidFill>
            <a:rou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584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本文-見出し線なし">
    <p:spTree>
      <p:nvGrpSpPr>
        <p:cNvPr id="1" name=""/>
        <p:cNvGrpSpPr/>
        <p:nvPr/>
      </p:nvGrpSpPr>
      <p:grpSpPr>
        <a:xfrm>
          <a:off x="0" y="0"/>
          <a:ext cx="0" cy="0"/>
          <a:chOff x="0" y="0"/>
          <a:chExt cx="0" cy="0"/>
        </a:xfrm>
      </p:grpSpPr>
      <p:sp>
        <p:nvSpPr>
          <p:cNvPr id="2" name="片側の 2 つの角を丸めた四角形 1">
            <a:extLst>
              <a:ext uri="{FF2B5EF4-FFF2-40B4-BE49-F238E27FC236}">
                <a16:creationId xmlns:a16="http://schemas.microsoft.com/office/drawing/2014/main" id="{2ED32E04-3EC1-3E91-1309-D5DFCB720264}"/>
              </a:ext>
            </a:extLst>
          </p:cNvPr>
          <p:cNvSpPr/>
          <p:nvPr userDrawn="1"/>
        </p:nvSpPr>
        <p:spPr>
          <a:xfrm rot="10800000">
            <a:off x="306833" y="0"/>
            <a:ext cx="11578334" cy="507600"/>
          </a:xfrm>
          <a:prstGeom prst="round2SameRect">
            <a:avLst>
              <a:gd name="adj1" fmla="val 15556"/>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5" name="スライド番号プレースホルダー 2">
            <a:extLst>
              <a:ext uri="{FF2B5EF4-FFF2-40B4-BE49-F238E27FC236}">
                <a16:creationId xmlns:a16="http://schemas.microsoft.com/office/drawing/2014/main" id="{57D3BDC6-2ED8-509A-E8A1-F04116ED9C8D}"/>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154228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トップ１">
    <p:spTree>
      <p:nvGrpSpPr>
        <p:cNvPr id="1" name=""/>
        <p:cNvGrpSpPr/>
        <p:nvPr/>
      </p:nvGrpSpPr>
      <p:grpSpPr>
        <a:xfrm>
          <a:off x="0" y="0"/>
          <a:ext cx="0" cy="0"/>
          <a:chOff x="0" y="0"/>
          <a:chExt cx="0" cy="0"/>
        </a:xfrm>
      </p:grpSpPr>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76F35D61-264F-F748-8C43-DB7F901844E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7225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ページ2">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DF18067-45B2-2545-88E3-1BFDE9A02964}"/>
              </a:ext>
            </a:extLst>
          </p:cNvPr>
          <p:cNvSpPr txBox="1"/>
          <p:nvPr userDrawn="1"/>
        </p:nvSpPr>
        <p:spPr>
          <a:xfrm>
            <a:off x="336062" y="6308726"/>
            <a:ext cx="11519877" cy="433387"/>
          </a:xfrm>
          <a:prstGeom prst="rect">
            <a:avLst/>
          </a:prstGeom>
          <a:noFill/>
        </p:spPr>
        <p:txBody>
          <a:bodyPr wrap="square" lIns="0" tIns="108000" rIns="0" bIns="0" rtlCol="0" anchor="ctr" anchorCtr="0">
            <a:noAutofit/>
          </a:bodyPr>
          <a:lstStyle/>
          <a:p>
            <a:pPr algn="l"/>
            <a:r>
              <a:rPr lang="en" altLang="ja-JP" sz="800" b="0" i="0" kern="1200">
                <a:solidFill>
                  <a:srgbClr val="607D8B"/>
                </a:solidFill>
                <a:effectLst/>
                <a:latin typeface="Meiryo" panose="020B0604030504040204" pitchFamily="34" charset="-128"/>
                <a:ea typeface="+mn-ea"/>
                <a:cs typeface="+mn-cs"/>
              </a:rPr>
              <a:t>©AR Advanced Technology All Right Reserved.</a:t>
            </a:r>
          </a:p>
        </p:txBody>
      </p:sp>
      <p:sp>
        <p:nvSpPr>
          <p:cNvPr id="2" name="正方形/長方形 1">
            <a:extLst>
              <a:ext uri="{FF2B5EF4-FFF2-40B4-BE49-F238E27FC236}">
                <a16:creationId xmlns:a16="http://schemas.microsoft.com/office/drawing/2014/main" id="{1E8C6A6E-D26D-F740-9FDB-0CFB39C475A0}"/>
              </a:ext>
            </a:extLst>
          </p:cNvPr>
          <p:cNvSpPr/>
          <p:nvPr userDrawn="1"/>
        </p:nvSpPr>
        <p:spPr>
          <a:xfrm>
            <a:off x="0" y="692150"/>
            <a:ext cx="12192000" cy="56165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a:solidFill>
                <a:srgbClr val="333333"/>
              </a:solidFill>
            </a:endParaRPr>
          </a:p>
        </p:txBody>
      </p:sp>
    </p:spTree>
    <p:extLst>
      <p:ext uri="{BB962C8B-B14F-4D97-AF65-F5344CB8AC3E}">
        <p14:creationId xmlns:p14="http://schemas.microsoft.com/office/powerpoint/2010/main" val="835247238"/>
      </p:ext>
    </p:extLst>
  </p:cSld>
  <p:clrMapOvr>
    <a:masterClrMapping/>
  </p:clrMapOvr>
  <p:extLst>
    <p:ext uri="{DCECCB84-F9BA-43D5-87BE-67443E8EF086}">
      <p15:sldGuideLst xmlns:p15="http://schemas.microsoft.com/office/powerpoint/2012/main">
        <p15:guide id="6" pos="3029">
          <p15:clr>
            <a:srgbClr val="FBAE40"/>
          </p15:clr>
        </p15:guide>
        <p15:guide id="7" orient="horz" pos="2251">
          <p15:clr>
            <a:srgbClr val="FBAE40"/>
          </p15:clr>
        </p15:guide>
        <p15:guide id="8" pos="262">
          <p15:clr>
            <a:srgbClr val="FBAE40"/>
          </p15:clr>
        </p15:guide>
        <p15:guide id="9" pos="3211">
          <p15:clr>
            <a:srgbClr val="FBAE40"/>
          </p15:clr>
        </p15:guide>
        <p15:guide id="10" pos="5978">
          <p15:clr>
            <a:srgbClr val="FBAE40"/>
          </p15:clr>
        </p15:guide>
        <p15:guide id="11" orient="horz" pos="527">
          <p15:clr>
            <a:srgbClr val="FBAE40"/>
          </p15:clr>
        </p15:guide>
        <p15:guide id="12" orient="horz" pos="3884">
          <p15:clr>
            <a:srgbClr val="FBAE40"/>
          </p15:clr>
        </p15:guide>
        <p15:guide id="13" orient="horz" pos="2069">
          <p15:clr>
            <a:srgbClr val="FBAE40"/>
          </p15:clr>
        </p15:guide>
        <p15:guide id="14" orient="horz" pos="4320">
          <p15:clr>
            <a:srgbClr val="FBAE40"/>
          </p15:clr>
        </p15:guide>
        <p15:guide id="15" orient="horz" pos="2931">
          <p15:clr>
            <a:srgbClr val="FBAE40"/>
          </p15:clr>
        </p15:guide>
        <p15:guide id="16" orient="horz" pos="1389">
          <p15:clr>
            <a:srgbClr val="FBAE40"/>
          </p15:clr>
        </p15:guide>
        <p15:guide id="17" orient="horz">
          <p15:clr>
            <a:srgbClr val="FBAE40"/>
          </p15:clr>
        </p15:guide>
        <p15:guide id="18">
          <p15:clr>
            <a:srgbClr val="FBAE40"/>
          </p15:clr>
        </p15:guide>
        <p15:guide id="19" pos="6240">
          <p15:clr>
            <a:srgbClr val="FBAE40"/>
          </p15:clr>
        </p15:guide>
        <p15:guide id="20" pos="4345">
          <p15:clr>
            <a:srgbClr val="FBAE40"/>
          </p15:clr>
        </p15:guide>
        <p15:guide id="21" pos="18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表紙２">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E8EFB768-FD62-4973-878F-F2FCF5F5944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362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表紙３">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4399107F-3C0A-FE48-79C9-64E6EABECA8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215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2" name="スライド番号プレースホルダー 2">
            <a:extLst>
              <a:ext uri="{FF2B5EF4-FFF2-40B4-BE49-F238E27FC236}">
                <a16:creationId xmlns:a16="http://schemas.microsoft.com/office/drawing/2014/main" id="{8C9D5EC8-4929-2F12-5A58-0B0257BE49FE}"/>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8405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次1">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15" name="テキスト ボックス 14">
            <a:extLst>
              <a:ext uri="{FF2B5EF4-FFF2-40B4-BE49-F238E27FC236}">
                <a16:creationId xmlns:a16="http://schemas.microsoft.com/office/drawing/2014/main" id="{493E2AF9-B240-3186-FFAF-6E1EB0DCAC49}"/>
              </a:ext>
            </a:extLst>
          </p:cNvPr>
          <p:cNvSpPr txBox="1"/>
          <p:nvPr userDrawn="1"/>
        </p:nvSpPr>
        <p:spPr>
          <a:xfrm>
            <a:off x="591255" y="540197"/>
            <a:ext cx="691084" cy="377026"/>
          </a:xfrm>
          <a:prstGeom prst="rect">
            <a:avLst/>
          </a:prstGeom>
          <a:noFill/>
        </p:spPr>
        <p:txBody>
          <a:bodyPr wrap="none" lIns="176400" tIns="0" rIns="0" bIns="0" rtlCol="0" anchor="ctr" anchorCtr="1">
            <a:spAutoFit/>
          </a:bodyPr>
          <a:lstStyle/>
          <a:p>
            <a:pPr>
              <a:lnSpc>
                <a:spcPct val="130000"/>
              </a:lnSpc>
            </a:pPr>
            <a:r>
              <a:rPr kumimoji="1" lang="ja-JP" altLang="en-US" sz="2000" b="1" i="0">
                <a:solidFill>
                  <a:srgbClr val="0B3274"/>
                </a:solidFill>
                <a:effectLst/>
                <a:latin typeface="Meiryo" panose="020B0604030504040204" pitchFamily="34" charset="-128"/>
                <a:ea typeface="Meiryo" panose="020B0604030504040204" pitchFamily="34" charset="-128"/>
              </a:rPr>
              <a:t>目次</a:t>
            </a:r>
            <a:endParaRPr kumimoji="1" lang="ja-JP" altLang="en-US" sz="2000" b="1" i="0">
              <a:solidFill>
                <a:srgbClr val="0B3274"/>
              </a:solidFill>
              <a:latin typeface="Meiryo" panose="020B0604030504040204" pitchFamily="34" charset="-128"/>
              <a:ea typeface="Meiryo" panose="020B0604030504040204" pitchFamily="34" charset="-128"/>
            </a:endParaRPr>
          </a:p>
        </p:txBody>
      </p:sp>
      <p:cxnSp>
        <p:nvCxnSpPr>
          <p:cNvPr id="3" name="直線コネクタ 2">
            <a:extLst>
              <a:ext uri="{FF2B5EF4-FFF2-40B4-BE49-F238E27FC236}">
                <a16:creationId xmlns:a16="http://schemas.microsoft.com/office/drawing/2014/main" id="{797CD12E-9E62-8818-20AC-D7C3BBB5CD0F}"/>
              </a:ext>
            </a:extLst>
          </p:cNvPr>
          <p:cNvCxnSpPr/>
          <p:nvPr userDrawn="1"/>
        </p:nvCxnSpPr>
        <p:spPr>
          <a:xfrm>
            <a:off x="591255" y="567449"/>
            <a:ext cx="0" cy="306000"/>
          </a:xfrm>
          <a:prstGeom prst="line">
            <a:avLst/>
          </a:prstGeom>
          <a:ln w="25400" cap="rnd">
            <a:solidFill>
              <a:srgbClr val="1A1A1A"/>
            </a:solidFill>
            <a:round/>
          </a:ln>
        </p:spPr>
        <p:style>
          <a:lnRef idx="2">
            <a:schemeClr val="accent1"/>
          </a:lnRef>
          <a:fillRef idx="0">
            <a:schemeClr val="accent1"/>
          </a:fillRef>
          <a:effectRef idx="1">
            <a:schemeClr val="accent1"/>
          </a:effectRef>
          <a:fontRef idx="minor">
            <a:schemeClr val="tx1"/>
          </a:fontRef>
        </p:style>
      </p:cxnSp>
      <p:sp>
        <p:nvSpPr>
          <p:cNvPr id="2" name="スライド番号プレースホルダー 2">
            <a:extLst>
              <a:ext uri="{FF2B5EF4-FFF2-40B4-BE49-F238E27FC236}">
                <a16:creationId xmlns:a16="http://schemas.microsoft.com/office/drawing/2014/main" id="{CDAD76E0-B036-FAF5-B5CD-4B85AAE399E6}"/>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71017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次2">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6" name="テキスト ボックス 5">
            <a:extLst>
              <a:ext uri="{FF2B5EF4-FFF2-40B4-BE49-F238E27FC236}">
                <a16:creationId xmlns:a16="http://schemas.microsoft.com/office/drawing/2014/main" id="{E4FF8D09-D86E-8E69-DA43-A0ECA03B5B64}"/>
              </a:ext>
            </a:extLst>
          </p:cNvPr>
          <p:cNvSpPr txBox="1"/>
          <p:nvPr userDrawn="1"/>
        </p:nvSpPr>
        <p:spPr>
          <a:xfrm>
            <a:off x="1042635" y="1421166"/>
            <a:ext cx="629411" cy="369332"/>
          </a:xfrm>
          <a:prstGeom prst="rect">
            <a:avLst/>
          </a:prstGeom>
          <a:noFill/>
        </p:spPr>
        <p:txBody>
          <a:bodyPr wrap="square" lIns="0" tIns="0" rIns="0" bIns="0" rtlCol="0">
            <a:normAutofit fontScale="92500" lnSpcReduction="20000"/>
          </a:bodyPr>
          <a:lstStyle/>
          <a:p>
            <a:pPr algn="ctr">
              <a:lnSpc>
                <a:spcPct val="130000"/>
              </a:lnSpc>
            </a:pPr>
            <a:r>
              <a:rPr kumimoji="1" lang="ja-JP" altLang="en-US" sz="2400" b="1" i="0">
                <a:solidFill>
                  <a:srgbClr val="0B3274"/>
                </a:solidFill>
                <a:latin typeface="Meiryo" panose="020B0604030504040204" pitchFamily="34" charset="-128"/>
                <a:ea typeface="Meiryo" panose="020B0604030504040204" pitchFamily="34" charset="-128"/>
              </a:rPr>
              <a:t>目次</a:t>
            </a:r>
          </a:p>
        </p:txBody>
      </p:sp>
      <p:cxnSp>
        <p:nvCxnSpPr>
          <p:cNvPr id="10" name="直線コネクタ 9">
            <a:extLst>
              <a:ext uri="{FF2B5EF4-FFF2-40B4-BE49-F238E27FC236}">
                <a16:creationId xmlns:a16="http://schemas.microsoft.com/office/drawing/2014/main" id="{EF9D0CAC-F5F1-B553-67DB-6B5352559AA6}"/>
              </a:ext>
            </a:extLst>
          </p:cNvPr>
          <p:cNvCxnSpPr>
            <a:cxnSpLocks/>
          </p:cNvCxnSpPr>
          <p:nvPr userDrawn="1"/>
        </p:nvCxnSpPr>
        <p:spPr>
          <a:xfrm>
            <a:off x="2468880" y="1380443"/>
            <a:ext cx="0" cy="4639125"/>
          </a:xfrm>
          <a:prstGeom prst="line">
            <a:avLst/>
          </a:prstGeom>
          <a:ln w="25400" cap="rnd">
            <a:solidFill>
              <a:srgbClr val="3963AF"/>
            </a:solidFill>
            <a:round/>
          </a:ln>
        </p:spPr>
        <p:style>
          <a:lnRef idx="2">
            <a:schemeClr val="accent1"/>
          </a:lnRef>
          <a:fillRef idx="0">
            <a:schemeClr val="accent1"/>
          </a:fillRef>
          <a:effectRef idx="1">
            <a:schemeClr val="accent1"/>
          </a:effectRef>
          <a:fontRef idx="minor">
            <a:schemeClr val="tx1"/>
          </a:fontRef>
        </p:style>
      </p:cxnSp>
      <p:sp>
        <p:nvSpPr>
          <p:cNvPr id="2" name="スライド番号プレースホルダー 2">
            <a:extLst>
              <a:ext uri="{FF2B5EF4-FFF2-40B4-BE49-F238E27FC236}">
                <a16:creationId xmlns:a16="http://schemas.microsoft.com/office/drawing/2014/main" id="{91549DFD-7014-1561-3DE3-CE8FAD5A5BEE}"/>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49628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次３">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6" name="テキスト ボックス 5">
            <a:extLst>
              <a:ext uri="{FF2B5EF4-FFF2-40B4-BE49-F238E27FC236}">
                <a16:creationId xmlns:a16="http://schemas.microsoft.com/office/drawing/2014/main" id="{E4FF8D09-D86E-8E69-DA43-A0ECA03B5B64}"/>
              </a:ext>
            </a:extLst>
          </p:cNvPr>
          <p:cNvSpPr txBox="1"/>
          <p:nvPr userDrawn="1"/>
        </p:nvSpPr>
        <p:spPr>
          <a:xfrm>
            <a:off x="1672046" y="3244334"/>
            <a:ext cx="629411" cy="369332"/>
          </a:xfrm>
          <a:prstGeom prst="rect">
            <a:avLst/>
          </a:prstGeom>
          <a:noFill/>
        </p:spPr>
        <p:txBody>
          <a:bodyPr wrap="square" lIns="0" tIns="0" rIns="0" bIns="0" rtlCol="0">
            <a:normAutofit fontScale="92500" lnSpcReduction="20000"/>
          </a:bodyPr>
          <a:lstStyle/>
          <a:p>
            <a:pPr algn="ctr">
              <a:lnSpc>
                <a:spcPct val="130000"/>
              </a:lnSpc>
            </a:pPr>
            <a:r>
              <a:rPr kumimoji="1" lang="ja-JP" altLang="en-US" sz="2400" b="1" i="0">
                <a:solidFill>
                  <a:srgbClr val="0B3274"/>
                </a:solidFill>
                <a:latin typeface="Meiryo" panose="020B0604030504040204" pitchFamily="34" charset="-128"/>
                <a:ea typeface="Meiryo" panose="020B0604030504040204" pitchFamily="34" charset="-128"/>
              </a:rPr>
              <a:t>目次</a:t>
            </a:r>
          </a:p>
        </p:txBody>
      </p:sp>
      <p:cxnSp>
        <p:nvCxnSpPr>
          <p:cNvPr id="10" name="直線コネクタ 9">
            <a:extLst>
              <a:ext uri="{FF2B5EF4-FFF2-40B4-BE49-F238E27FC236}">
                <a16:creationId xmlns:a16="http://schemas.microsoft.com/office/drawing/2014/main" id="{EF9D0CAC-F5F1-B553-67DB-6B5352559AA6}"/>
              </a:ext>
            </a:extLst>
          </p:cNvPr>
          <p:cNvCxnSpPr>
            <a:cxnSpLocks/>
          </p:cNvCxnSpPr>
          <p:nvPr userDrawn="1"/>
        </p:nvCxnSpPr>
        <p:spPr>
          <a:xfrm>
            <a:off x="3253566" y="2104883"/>
            <a:ext cx="0" cy="2631600"/>
          </a:xfrm>
          <a:prstGeom prst="line">
            <a:avLst/>
          </a:prstGeom>
          <a:ln w="25400" cap="rnd">
            <a:solidFill>
              <a:srgbClr val="0B3274"/>
            </a:solidFill>
            <a:round/>
          </a:ln>
        </p:spPr>
        <p:style>
          <a:lnRef idx="2">
            <a:schemeClr val="accent1"/>
          </a:lnRef>
          <a:fillRef idx="0">
            <a:schemeClr val="accent1"/>
          </a:fillRef>
          <a:effectRef idx="1">
            <a:schemeClr val="accent1"/>
          </a:effectRef>
          <a:fontRef idx="minor">
            <a:schemeClr val="tx1"/>
          </a:fontRef>
        </p:style>
      </p:cxnSp>
      <p:sp>
        <p:nvSpPr>
          <p:cNvPr id="2" name="スライド番号プレースホルダー 2">
            <a:extLst>
              <a:ext uri="{FF2B5EF4-FFF2-40B4-BE49-F238E27FC236}">
                <a16:creationId xmlns:a16="http://schemas.microsoft.com/office/drawing/2014/main" id="{D9E99EB3-8348-02EE-9F79-1685296E1D93}"/>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132055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見出し１">
    <p:spTree>
      <p:nvGrpSpPr>
        <p:cNvPr id="1" name=""/>
        <p:cNvGrpSpPr/>
        <p:nvPr/>
      </p:nvGrpSpPr>
      <p:grpSpPr>
        <a:xfrm>
          <a:off x="0" y="0"/>
          <a:ext cx="0" cy="0"/>
          <a:chOff x="0" y="0"/>
          <a:chExt cx="0" cy="0"/>
        </a:xfrm>
      </p:grpSpPr>
      <p:sp>
        <p:nvSpPr>
          <p:cNvPr id="7" name="片側の 2 つの角を丸めた四角形 6">
            <a:extLst>
              <a:ext uri="{FF2B5EF4-FFF2-40B4-BE49-F238E27FC236}">
                <a16:creationId xmlns:a16="http://schemas.microsoft.com/office/drawing/2014/main" id="{CDF57198-9B9D-25AD-F15D-87F3B9662190}"/>
              </a:ext>
            </a:extLst>
          </p:cNvPr>
          <p:cNvSpPr/>
          <p:nvPr userDrawn="1"/>
        </p:nvSpPr>
        <p:spPr>
          <a:xfrm rot="5400000">
            <a:off x="-2020187" y="2578395"/>
            <a:ext cx="5741584" cy="1701210"/>
          </a:xfrm>
          <a:prstGeom prst="round2SameRect">
            <a:avLst>
              <a:gd name="adj1" fmla="val 6139"/>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2">
            <a:extLst>
              <a:ext uri="{FF2B5EF4-FFF2-40B4-BE49-F238E27FC236}">
                <a16:creationId xmlns:a16="http://schemas.microsoft.com/office/drawing/2014/main" id="{A89E5DC0-9548-4D02-98F7-E28CCEE90FC6}"/>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346452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本文-見出しに線あり">
    <p:spTree>
      <p:nvGrpSpPr>
        <p:cNvPr id="1" name=""/>
        <p:cNvGrpSpPr/>
        <p:nvPr/>
      </p:nvGrpSpPr>
      <p:grpSpPr>
        <a:xfrm>
          <a:off x="0" y="0"/>
          <a:ext cx="0" cy="0"/>
          <a:chOff x="0" y="0"/>
          <a:chExt cx="0" cy="0"/>
        </a:xfrm>
      </p:grpSpPr>
      <p:sp>
        <p:nvSpPr>
          <p:cNvPr id="2" name="片側の 2 つの角を丸めた四角形 1">
            <a:extLst>
              <a:ext uri="{FF2B5EF4-FFF2-40B4-BE49-F238E27FC236}">
                <a16:creationId xmlns:a16="http://schemas.microsoft.com/office/drawing/2014/main" id="{2ED32E04-3EC1-3E91-1309-D5DFCB720264}"/>
              </a:ext>
            </a:extLst>
          </p:cNvPr>
          <p:cNvSpPr/>
          <p:nvPr userDrawn="1"/>
        </p:nvSpPr>
        <p:spPr>
          <a:xfrm rot="10800000">
            <a:off x="306833" y="0"/>
            <a:ext cx="11578334" cy="507600"/>
          </a:xfrm>
          <a:prstGeom prst="round2SameRect">
            <a:avLst>
              <a:gd name="adj1" fmla="val 15556"/>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cxnSp>
        <p:nvCxnSpPr>
          <p:cNvPr id="6" name="直線コネクタ 5">
            <a:extLst>
              <a:ext uri="{FF2B5EF4-FFF2-40B4-BE49-F238E27FC236}">
                <a16:creationId xmlns:a16="http://schemas.microsoft.com/office/drawing/2014/main" id="{839063E6-4DBC-18D1-D3AB-B7D797A77553}"/>
              </a:ext>
            </a:extLst>
          </p:cNvPr>
          <p:cNvCxnSpPr>
            <a:cxnSpLocks/>
          </p:cNvCxnSpPr>
          <p:nvPr userDrawn="1"/>
        </p:nvCxnSpPr>
        <p:spPr>
          <a:xfrm>
            <a:off x="782601" y="845112"/>
            <a:ext cx="0" cy="360000"/>
          </a:xfrm>
          <a:prstGeom prst="line">
            <a:avLst/>
          </a:prstGeom>
          <a:ln w="25400" cap="rnd">
            <a:solidFill>
              <a:srgbClr val="0B3274"/>
            </a:solidFill>
            <a:round/>
          </a:ln>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9B653AF-AD83-21E3-B24B-8E28D5BD2C02}"/>
              </a:ext>
            </a:extLst>
          </p:cNvPr>
          <p:cNvCxnSpPr>
            <a:cxnSpLocks/>
          </p:cNvCxnSpPr>
          <p:nvPr userDrawn="1"/>
        </p:nvCxnSpPr>
        <p:spPr>
          <a:xfrm>
            <a:off x="782598" y="1374688"/>
            <a:ext cx="10626801" cy="0"/>
          </a:xfrm>
          <a:prstGeom prst="line">
            <a:avLst/>
          </a:prstGeom>
          <a:ln w="12700" cap="rnd">
            <a:solidFill>
              <a:srgbClr val="CCCCCC"/>
            </a:solidFill>
            <a:round/>
          </a:ln>
        </p:spPr>
        <p:style>
          <a:lnRef idx="2">
            <a:schemeClr val="accent1"/>
          </a:lnRef>
          <a:fillRef idx="0">
            <a:schemeClr val="accent1"/>
          </a:fillRef>
          <a:effectRef idx="1">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FB876326-4141-65A6-812F-5AE7587652BE}"/>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2273601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5">
            <a:extLst>
              <a:ext uri="{FF2B5EF4-FFF2-40B4-BE49-F238E27FC236}">
                <a16:creationId xmlns:a16="http://schemas.microsoft.com/office/drawing/2014/main" id="{3FCC869C-28AC-5DA5-DFC0-9BE0B4A43C1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900" b="0" i="0">
                <a:solidFill>
                  <a:schemeClr val="tx1">
                    <a:tint val="82000"/>
                  </a:schemeClr>
                </a:solidFill>
                <a:latin typeface="Hiragino Sans W2" panose="020B0400000000000000" pitchFamily="34" charset="-128"/>
                <a:ea typeface="Hiragino Sans W2" panose="020B0400000000000000" pitchFamily="34" charset="-128"/>
              </a:defRPr>
            </a:lvl1p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3383961204"/>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8" r:id="rId3"/>
    <p:sldLayoutId id="2147483650" r:id="rId4"/>
    <p:sldLayoutId id="2147483660" r:id="rId5"/>
    <p:sldLayoutId id="2147483661" r:id="rId6"/>
    <p:sldLayoutId id="2147483662" r:id="rId7"/>
    <p:sldLayoutId id="2147483651" r:id="rId8"/>
    <p:sldLayoutId id="2147483663" r:id="rId9"/>
    <p:sldLayoutId id="2147483666" r:id="rId10"/>
    <p:sldLayoutId id="2147483680" r:id="rId11"/>
    <p:sldLayoutId id="2147483676" r:id="rId12"/>
    <p:sldLayoutId id="2147483679" r:id="rId13"/>
  </p:sldLayoutIdLst>
  <p:hf hdr="0" ftr="0" dt="0"/>
  <p:txStyles>
    <p:titleStyle>
      <a:lvl1pPr algn="l" defTabSz="914380" rtl="0" eaLnBrk="1" latinLnBrk="0" hangingPunct="1">
        <a:lnSpc>
          <a:spcPct val="90000"/>
        </a:lnSpc>
        <a:spcBef>
          <a:spcPct val="0"/>
        </a:spcBef>
        <a:buNone/>
        <a:defRPr kumimoji="1" sz="4399"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75" indent="-228595" algn="l" defTabSz="91438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165"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546"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36"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26"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17"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80" rtl="0" eaLnBrk="1" latinLnBrk="0" hangingPunct="1">
        <a:defRPr kumimoji="1" sz="1800" kern="1200">
          <a:solidFill>
            <a:schemeClr val="tx1"/>
          </a:solidFill>
          <a:latin typeface="+mn-lt"/>
          <a:ea typeface="+mn-ea"/>
          <a:cs typeface="+mn-cs"/>
        </a:defRPr>
      </a:lvl1pPr>
      <a:lvl2pPr marL="457190" algn="l" defTabSz="914380" rtl="0" eaLnBrk="1" latinLnBrk="0" hangingPunct="1">
        <a:defRPr kumimoji="1" sz="1800" kern="1200">
          <a:solidFill>
            <a:schemeClr val="tx1"/>
          </a:solidFill>
          <a:latin typeface="+mn-lt"/>
          <a:ea typeface="+mn-ea"/>
          <a:cs typeface="+mn-cs"/>
        </a:defRPr>
      </a:lvl2pPr>
      <a:lvl3pPr marL="914380" algn="l" defTabSz="914380" rtl="0" eaLnBrk="1" latinLnBrk="0" hangingPunct="1">
        <a:defRPr kumimoji="1" sz="1800" kern="1200">
          <a:solidFill>
            <a:schemeClr val="tx1"/>
          </a:solidFill>
          <a:latin typeface="+mn-lt"/>
          <a:ea typeface="+mn-ea"/>
          <a:cs typeface="+mn-cs"/>
        </a:defRPr>
      </a:lvl3pPr>
      <a:lvl4pPr marL="1371571" algn="l" defTabSz="914380" rtl="0" eaLnBrk="1" latinLnBrk="0" hangingPunct="1">
        <a:defRPr kumimoji="1" sz="1800" kern="1200">
          <a:solidFill>
            <a:schemeClr val="tx1"/>
          </a:solidFill>
          <a:latin typeface="+mn-lt"/>
          <a:ea typeface="+mn-ea"/>
          <a:cs typeface="+mn-cs"/>
        </a:defRPr>
      </a:lvl4pPr>
      <a:lvl5pPr marL="1828761" algn="l" defTabSz="914380" rtl="0" eaLnBrk="1" latinLnBrk="0" hangingPunct="1">
        <a:defRPr kumimoji="1" sz="1800" kern="1200">
          <a:solidFill>
            <a:schemeClr val="tx1"/>
          </a:solidFill>
          <a:latin typeface="+mn-lt"/>
          <a:ea typeface="+mn-ea"/>
          <a:cs typeface="+mn-cs"/>
        </a:defRPr>
      </a:lvl5pPr>
      <a:lvl6pPr marL="2285951" algn="l" defTabSz="914380" rtl="0" eaLnBrk="1" latinLnBrk="0" hangingPunct="1">
        <a:defRPr kumimoji="1" sz="1800" kern="1200">
          <a:solidFill>
            <a:schemeClr val="tx1"/>
          </a:solidFill>
          <a:latin typeface="+mn-lt"/>
          <a:ea typeface="+mn-ea"/>
          <a:cs typeface="+mn-cs"/>
        </a:defRPr>
      </a:lvl6pPr>
      <a:lvl7pPr marL="2743141" algn="l" defTabSz="914380" rtl="0" eaLnBrk="1" latinLnBrk="0" hangingPunct="1">
        <a:defRPr kumimoji="1" sz="1800" kern="1200">
          <a:solidFill>
            <a:schemeClr val="tx1"/>
          </a:solidFill>
          <a:latin typeface="+mn-lt"/>
          <a:ea typeface="+mn-ea"/>
          <a:cs typeface="+mn-cs"/>
        </a:defRPr>
      </a:lvl7pPr>
      <a:lvl8pPr marL="3200332" algn="l" defTabSz="914380" rtl="0" eaLnBrk="1" latinLnBrk="0" hangingPunct="1">
        <a:defRPr kumimoji="1" sz="1800" kern="1200">
          <a:solidFill>
            <a:schemeClr val="tx1"/>
          </a:solidFill>
          <a:latin typeface="+mn-lt"/>
          <a:ea typeface="+mn-ea"/>
          <a:cs typeface="+mn-cs"/>
        </a:defRPr>
      </a:lvl8pPr>
      <a:lvl9pPr marL="3657522" algn="l" defTabSz="91438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a:extLst>
              <a:ext uri="{FF2B5EF4-FFF2-40B4-BE49-F238E27FC236}">
                <a16:creationId xmlns:a16="http://schemas.microsoft.com/office/drawing/2014/main" id="{1F63F874-9613-CC66-2D20-6C024734927D}"/>
              </a:ext>
            </a:extLst>
          </p:cNvPr>
          <p:cNvCxnSpPr>
            <a:cxnSpLocks/>
          </p:cNvCxnSpPr>
          <p:nvPr/>
        </p:nvCxnSpPr>
        <p:spPr>
          <a:xfrm>
            <a:off x="1325217" y="2663985"/>
            <a:ext cx="0" cy="1530029"/>
          </a:xfrm>
          <a:prstGeom prst="line">
            <a:avLst/>
          </a:prstGeom>
          <a:ln w="47625">
            <a:solidFill>
              <a:srgbClr val="A4C4EB"/>
            </a:solidFill>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52172A89-A0C4-E547-811F-94398126F428}"/>
              </a:ext>
            </a:extLst>
          </p:cNvPr>
          <p:cNvSpPr txBox="1"/>
          <p:nvPr/>
        </p:nvSpPr>
        <p:spPr>
          <a:xfrm>
            <a:off x="1668506" y="2627629"/>
            <a:ext cx="5924699" cy="395878"/>
          </a:xfrm>
          <a:prstGeom prst="rect">
            <a:avLst/>
          </a:prstGeom>
          <a:noFill/>
        </p:spPr>
        <p:txBody>
          <a:bodyPr wrap="none" lIns="0" tIns="0" rIns="0" bIns="0" rtlCol="0" anchor="ctr" anchorCtr="1">
            <a:spAutoFit/>
          </a:bodyPr>
          <a:lstStyle/>
          <a:p>
            <a:pPr>
              <a:lnSpc>
                <a:spcPct val="130000"/>
              </a:lnSpc>
            </a:pPr>
            <a:r>
              <a:rPr lang="en" altLang="ja-JP" sz="2100" err="1">
                <a:solidFill>
                  <a:schemeClr val="bg1"/>
                </a:solidFill>
                <a:latin typeface="Meiryo"/>
                <a:ea typeface="Meiryo"/>
              </a:rPr>
              <a:t>あしなが育英会様</a:t>
            </a:r>
            <a:r>
              <a:rPr lang="en" altLang="ja-JP" sz="2100">
                <a:solidFill>
                  <a:schemeClr val="bg1"/>
                </a:solidFill>
                <a:latin typeface="Meiryo"/>
                <a:ea typeface="Meiryo"/>
              </a:rPr>
              <a:t>　</a:t>
            </a:r>
            <a:r>
              <a:rPr lang="ja-JP" altLang="en-US" sz="2100">
                <a:solidFill>
                  <a:schemeClr val="bg1"/>
                </a:solidFill>
                <a:effectLst/>
                <a:latin typeface="Meiryo"/>
                <a:ea typeface="Meiryo"/>
              </a:rPr>
              <a:t>ホームページ</a:t>
            </a:r>
            <a:r>
              <a:rPr lang="ja-JP" altLang="en-US" sz="2100">
                <a:solidFill>
                  <a:schemeClr val="bg1"/>
                </a:solidFill>
                <a:latin typeface="Meiryo"/>
                <a:ea typeface="Meiryo"/>
              </a:rPr>
              <a:t>のリニューアル</a:t>
            </a:r>
            <a:r>
              <a:rPr lang="ja-JP" altLang="en-US" sz="2100">
                <a:solidFill>
                  <a:schemeClr val="bg1"/>
                </a:solidFill>
                <a:effectLst/>
                <a:latin typeface="Meiryo"/>
                <a:ea typeface="Meiryo"/>
              </a:rPr>
              <a:t>​</a:t>
            </a:r>
            <a:endParaRPr kumimoji="1" lang="ja-JP" altLang="en-US" sz="2100">
              <a:solidFill>
                <a:schemeClr val="bg1"/>
              </a:solidFill>
              <a:latin typeface="Meiryo"/>
              <a:ea typeface="Meiryo"/>
            </a:endParaRPr>
          </a:p>
        </p:txBody>
      </p:sp>
      <p:sp>
        <p:nvSpPr>
          <p:cNvPr id="7" name="テキスト ボックス 6">
            <a:extLst>
              <a:ext uri="{FF2B5EF4-FFF2-40B4-BE49-F238E27FC236}">
                <a16:creationId xmlns:a16="http://schemas.microsoft.com/office/drawing/2014/main" id="{0FFB0929-04B7-DA58-6136-80E917F8B658}"/>
              </a:ext>
            </a:extLst>
          </p:cNvPr>
          <p:cNvSpPr txBox="1"/>
          <p:nvPr/>
        </p:nvSpPr>
        <p:spPr>
          <a:xfrm>
            <a:off x="1668506" y="3143536"/>
            <a:ext cx="1384995" cy="678647"/>
          </a:xfrm>
          <a:prstGeom prst="rect">
            <a:avLst/>
          </a:prstGeom>
          <a:noFill/>
        </p:spPr>
        <p:txBody>
          <a:bodyPr wrap="none" lIns="0" tIns="0" rIns="0" bIns="0" rtlCol="0" anchor="ctr" anchorCtr="1">
            <a:spAutoFit/>
          </a:bodyPr>
          <a:lstStyle/>
          <a:p>
            <a:pPr>
              <a:lnSpc>
                <a:spcPct val="130000"/>
              </a:lnSpc>
            </a:pPr>
            <a:r>
              <a:rPr kumimoji="1" lang="ja-JP" altLang="en-US" sz="3600">
                <a:solidFill>
                  <a:schemeClr val="bg1"/>
                </a:solidFill>
                <a:latin typeface="Meiryo" panose="020B0604030504040204" pitchFamily="34" charset="-128"/>
                <a:ea typeface="Meiryo" panose="020B0604030504040204" pitchFamily="34" charset="-128"/>
              </a:rPr>
              <a:t>提案書</a:t>
            </a:r>
          </a:p>
        </p:txBody>
      </p:sp>
      <p:sp>
        <p:nvSpPr>
          <p:cNvPr id="8" name="テキスト ボックス 7">
            <a:extLst>
              <a:ext uri="{FF2B5EF4-FFF2-40B4-BE49-F238E27FC236}">
                <a16:creationId xmlns:a16="http://schemas.microsoft.com/office/drawing/2014/main" id="{A897B9F7-479F-FD23-D534-BB86C5D08478}"/>
              </a:ext>
            </a:extLst>
          </p:cNvPr>
          <p:cNvSpPr txBox="1"/>
          <p:nvPr/>
        </p:nvSpPr>
        <p:spPr>
          <a:xfrm>
            <a:off x="1668506" y="3954333"/>
            <a:ext cx="1436291" cy="263918"/>
          </a:xfrm>
          <a:prstGeom prst="rect">
            <a:avLst/>
          </a:prstGeom>
          <a:noFill/>
        </p:spPr>
        <p:txBody>
          <a:bodyPr wrap="none" lIns="0" tIns="0" rIns="0" bIns="0" rtlCol="0" anchor="ctr" anchorCtr="1">
            <a:spAutoFit/>
          </a:bodyPr>
          <a:lstStyle/>
          <a:p>
            <a:pPr>
              <a:lnSpc>
                <a:spcPct val="130000"/>
              </a:lnSpc>
            </a:pPr>
            <a:r>
              <a:rPr lang="ja-JP" altLang="en-US" sz="1400">
                <a:solidFill>
                  <a:schemeClr val="bg1"/>
                </a:solidFill>
                <a:latin typeface="Meiryo"/>
                <a:ea typeface="Meiryo"/>
              </a:rPr>
              <a:t>2025年12月26日</a:t>
            </a:r>
            <a:endParaRPr lang="en-US" altLang="ja-JP">
              <a:solidFill>
                <a:schemeClr val="bg1"/>
              </a:solidFill>
            </a:endParaRPr>
          </a:p>
        </p:txBody>
      </p:sp>
      <p:sp>
        <p:nvSpPr>
          <p:cNvPr id="2" name="角丸四角形 1">
            <a:extLst>
              <a:ext uri="{FF2B5EF4-FFF2-40B4-BE49-F238E27FC236}">
                <a16:creationId xmlns:a16="http://schemas.microsoft.com/office/drawing/2014/main" id="{7984B25C-73D4-254C-E96E-43DDBF566F9F}"/>
              </a:ext>
            </a:extLst>
          </p:cNvPr>
          <p:cNvSpPr/>
          <p:nvPr/>
        </p:nvSpPr>
        <p:spPr>
          <a:xfrm>
            <a:off x="9778024" y="250521"/>
            <a:ext cx="2032095" cy="491208"/>
          </a:xfrm>
          <a:prstGeom prst="roundRect">
            <a:avLst>
              <a:gd name="adj" fmla="val 302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a:r>
              <a:rPr lang="en-US" altLang="ja-JP" sz="2000">
                <a:solidFill>
                  <a:srgbClr val="002060"/>
                </a:solidFill>
                <a:latin typeface="+mj-ea"/>
                <a:ea typeface="+mj-ea"/>
              </a:rPr>
              <a:t>c</a:t>
            </a:r>
            <a:r>
              <a:rPr kumimoji="1" lang="en-US" altLang="ja-JP" sz="2000">
                <a:solidFill>
                  <a:srgbClr val="002060"/>
                </a:solidFill>
                <a:latin typeface="+mj-ea"/>
                <a:ea typeface="+mj-ea"/>
              </a:rPr>
              <a:t>onfidential</a:t>
            </a:r>
            <a:endParaRPr kumimoji="1" lang="ja-JP" altLang="en-US" sz="2000">
              <a:solidFill>
                <a:srgbClr val="002060"/>
              </a:solidFill>
              <a:latin typeface="+mj-ea"/>
              <a:ea typeface="+mj-ea"/>
            </a:endParaRPr>
          </a:p>
        </p:txBody>
      </p:sp>
    </p:spTree>
    <p:extLst>
      <p:ext uri="{BB962C8B-B14F-4D97-AF65-F5344CB8AC3E}">
        <p14:creationId xmlns:p14="http://schemas.microsoft.com/office/powerpoint/2010/main" val="2820966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F89B-FFEC-08A6-70D9-33F41C17EDEB}"/>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9E5DB93-E699-189F-88E3-8F3A321EAF1F}"/>
              </a:ext>
            </a:extLst>
          </p:cNvPr>
          <p:cNvSpPr txBox="1"/>
          <p:nvPr/>
        </p:nvSpPr>
        <p:spPr>
          <a:xfrm>
            <a:off x="539557" y="146078"/>
            <a:ext cx="1801775"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a:ea typeface="Meiryo"/>
              </a:rPr>
              <a:t>03　</a:t>
            </a:r>
            <a:r>
              <a:rPr kumimoji="1" lang="en-US" altLang="ja-JP" sz="1400" b="0" i="0">
                <a:solidFill>
                  <a:schemeClr val="bg1"/>
                </a:solidFill>
                <a:latin typeface="Meiryo"/>
                <a:ea typeface="Meiryo"/>
              </a:rPr>
              <a:t>	</a:t>
            </a:r>
            <a:r>
              <a:rPr lang="ja-JP" altLang="en-US" sz="1400">
                <a:solidFill>
                  <a:schemeClr val="bg1"/>
                </a:solidFill>
                <a:latin typeface="Meiryo"/>
                <a:ea typeface="Meiryo"/>
              </a:rPr>
              <a:t>提案の全体方針</a:t>
            </a:r>
          </a:p>
        </p:txBody>
      </p:sp>
      <p:sp>
        <p:nvSpPr>
          <p:cNvPr id="3" name="テキスト ボックス 2">
            <a:extLst>
              <a:ext uri="{FF2B5EF4-FFF2-40B4-BE49-F238E27FC236}">
                <a16:creationId xmlns:a16="http://schemas.microsoft.com/office/drawing/2014/main" id="{C23AB36F-D092-F781-83D4-86B3D35309CA}"/>
              </a:ext>
            </a:extLst>
          </p:cNvPr>
          <p:cNvSpPr txBox="1"/>
          <p:nvPr/>
        </p:nvSpPr>
        <p:spPr>
          <a:xfrm>
            <a:off x="1053382" y="845112"/>
            <a:ext cx="8366073" cy="377026"/>
          </a:xfrm>
          <a:prstGeom prst="rect">
            <a:avLst/>
          </a:prstGeom>
          <a:noFill/>
        </p:spPr>
        <p:txBody>
          <a:bodyPr wrap="none" lIns="0" tIns="0" rIns="0" bIns="0" rtlCol="0" anchor="t" anchorCtr="0">
            <a:spAutoFit/>
          </a:bodyPr>
          <a:lstStyle/>
          <a:p>
            <a:pPr>
              <a:lnSpc>
                <a:spcPct val="130000"/>
              </a:lnSpc>
              <a:spcBef>
                <a:spcPts val="100"/>
              </a:spcBef>
            </a:pPr>
            <a:r>
              <a:rPr lang="ja-JP" sz="2000" b="1">
                <a:solidFill>
                  <a:srgbClr val="0B3274"/>
                </a:solidFill>
                <a:latin typeface="メイリオ"/>
                <a:ea typeface="メイリオ"/>
                <a:cs typeface="+mn-lt"/>
              </a:rPr>
              <a:t>上記の課題に対して、今回の</a:t>
            </a:r>
            <a:r>
              <a:rPr lang="ja-JP" altLang="en-US" sz="2000" b="1">
                <a:solidFill>
                  <a:srgbClr val="0B3274"/>
                </a:solidFill>
                <a:latin typeface="メイリオ"/>
                <a:ea typeface="メイリオ"/>
                <a:cs typeface="+mn-lt"/>
              </a:rPr>
              <a:t>改善方針を</a:t>
            </a:r>
            <a:r>
              <a:rPr lang="en-US" altLang="ja-JP" sz="2000" b="1">
                <a:solidFill>
                  <a:srgbClr val="0B3274"/>
                </a:solidFill>
                <a:latin typeface="メイリオ"/>
                <a:ea typeface="メイリオ"/>
                <a:cs typeface="+mn-lt"/>
              </a:rPr>
              <a:t>「3</a:t>
            </a:r>
            <a:r>
              <a:rPr lang="ja-JP" sz="2000" b="1">
                <a:solidFill>
                  <a:srgbClr val="0B3274"/>
                </a:solidFill>
                <a:latin typeface="メイリオ"/>
                <a:ea typeface="メイリオ"/>
                <a:cs typeface="+mn-lt"/>
              </a:rPr>
              <a:t>つの観点</a:t>
            </a:r>
            <a:r>
              <a:rPr lang="ja-JP" altLang="en-US" sz="2000" b="1">
                <a:solidFill>
                  <a:srgbClr val="0B3274"/>
                </a:solidFill>
                <a:latin typeface="メイリオ"/>
                <a:ea typeface="メイリオ"/>
                <a:cs typeface="+mn-lt"/>
              </a:rPr>
              <a:t>」</a:t>
            </a:r>
            <a:r>
              <a:rPr lang="ja-JP" sz="2000" b="1">
                <a:solidFill>
                  <a:srgbClr val="0B3274"/>
                </a:solidFill>
                <a:latin typeface="メイリオ"/>
                <a:ea typeface="メイリオ"/>
                <a:cs typeface="+mn-lt"/>
              </a:rPr>
              <a:t>に整理しました。</a:t>
            </a:r>
            <a:endParaRPr lang="en-US" b="1">
              <a:latin typeface="メイリオ"/>
              <a:ea typeface="メイリオ"/>
            </a:endParaRPr>
          </a:p>
        </p:txBody>
      </p:sp>
      <p:sp>
        <p:nvSpPr>
          <p:cNvPr id="6" name="スライド番号プレースホルダー 5">
            <a:extLst>
              <a:ext uri="{FF2B5EF4-FFF2-40B4-BE49-F238E27FC236}">
                <a16:creationId xmlns:a16="http://schemas.microsoft.com/office/drawing/2014/main" id="{6B074AF7-9211-4F51-1FCF-A36629D025AA}"/>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10</a:t>
            </a:fld>
            <a:endParaRPr lang="ja-JP" altLang="en-US"/>
          </a:p>
        </p:txBody>
      </p:sp>
      <p:grpSp>
        <p:nvGrpSpPr>
          <p:cNvPr id="14" name="グループ化 13">
            <a:extLst>
              <a:ext uri="{FF2B5EF4-FFF2-40B4-BE49-F238E27FC236}">
                <a16:creationId xmlns:a16="http://schemas.microsoft.com/office/drawing/2014/main" id="{4D76DA94-FF56-7F67-FEF9-F0D545CC2520}"/>
              </a:ext>
            </a:extLst>
          </p:cNvPr>
          <p:cNvGrpSpPr/>
          <p:nvPr/>
        </p:nvGrpSpPr>
        <p:grpSpPr>
          <a:xfrm>
            <a:off x="809205" y="2734272"/>
            <a:ext cx="3322752" cy="2786180"/>
            <a:chOff x="809623" y="2634210"/>
            <a:chExt cx="3262672" cy="1827549"/>
          </a:xfrm>
        </p:grpSpPr>
        <p:sp>
          <p:nvSpPr>
            <p:cNvPr id="5" name="角丸四角形 4">
              <a:extLst>
                <a:ext uri="{FF2B5EF4-FFF2-40B4-BE49-F238E27FC236}">
                  <a16:creationId xmlns:a16="http://schemas.microsoft.com/office/drawing/2014/main" id="{2B5FBF6F-7B48-AD8D-DB28-A3F915851C11}"/>
                </a:ext>
              </a:extLst>
            </p:cNvPr>
            <p:cNvSpPr/>
            <p:nvPr/>
          </p:nvSpPr>
          <p:spPr>
            <a:xfrm>
              <a:off x="809623" y="3388513"/>
              <a:ext cx="3262672" cy="1073246"/>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82880" tIns="288000" rIns="182880" bIns="288000" rtlCol="0" anchor="t"/>
            <a:lstStyle/>
            <a:p>
              <a:pPr algn="ctr">
                <a:lnSpc>
                  <a:spcPct val="150000"/>
                </a:lnSpc>
              </a:pPr>
              <a:r>
                <a:rPr lang="ja-JP" altLang="en-US" sz="1400">
                  <a:solidFill>
                    <a:srgbClr val="1A1A1A"/>
                  </a:solidFill>
                  <a:latin typeface="Meiryo"/>
                  <a:ea typeface="Meiryo"/>
                  <a:cs typeface="+mn-lt"/>
                </a:rPr>
                <a:t>奨学金利用者・寄付者それぞれ</a:t>
              </a:r>
              <a:r>
                <a:rPr lang="ja-JP" sz="1400">
                  <a:solidFill>
                    <a:srgbClr val="1A1A1A"/>
                  </a:solidFill>
                  <a:latin typeface="Meiryo"/>
                  <a:ea typeface="Meiryo"/>
                  <a:cs typeface="+mn-lt"/>
                </a:rPr>
                <a:t>が</a:t>
              </a:r>
              <a:r>
                <a:rPr lang="ja-JP" altLang="en-US" sz="1400">
                  <a:solidFill>
                    <a:srgbClr val="1A1A1A"/>
                  </a:solidFill>
                  <a:latin typeface="Meiryo"/>
                  <a:ea typeface="Meiryo"/>
                  <a:cs typeface="+mn-lt"/>
                </a:rPr>
                <a:t>、</a:t>
              </a:r>
              <a:r>
                <a:rPr lang="ja-JP" sz="1400">
                  <a:solidFill>
                    <a:srgbClr val="1A1A1A"/>
                  </a:solidFill>
                  <a:latin typeface="Meiryo"/>
                  <a:ea typeface="Meiryo"/>
                  <a:cs typeface="+mn-lt"/>
                </a:rPr>
                <a:t>迷わず</a:t>
              </a:r>
              <a:r>
                <a:rPr lang="ja-JP" altLang="en-US" sz="1400">
                  <a:solidFill>
                    <a:srgbClr val="1A1A1A"/>
                  </a:solidFill>
                  <a:latin typeface="Meiryo"/>
                  <a:ea typeface="Meiryo"/>
                  <a:cs typeface="+mn-lt"/>
                </a:rPr>
                <a:t>必要な</a:t>
              </a:r>
              <a:r>
                <a:rPr lang="ja-JP" sz="1400">
                  <a:solidFill>
                    <a:srgbClr val="1A1A1A"/>
                  </a:solidFill>
                  <a:latin typeface="Meiryo"/>
                  <a:ea typeface="Meiryo"/>
                  <a:cs typeface="+mn-lt"/>
                </a:rPr>
                <a:t>情報に</a:t>
              </a:r>
              <a:r>
                <a:rPr lang="ja-JP" altLang="en-US" sz="1400">
                  <a:solidFill>
                    <a:srgbClr val="1A1A1A"/>
                  </a:solidFill>
                  <a:latin typeface="Meiryo"/>
                  <a:ea typeface="Meiryo"/>
                  <a:cs typeface="+mn-lt"/>
                </a:rPr>
                <a:t>たど</a:t>
              </a:r>
              <a:r>
                <a:rPr lang="ja-JP" sz="1400">
                  <a:solidFill>
                    <a:srgbClr val="1A1A1A"/>
                  </a:solidFill>
                  <a:latin typeface="Meiryo"/>
                  <a:ea typeface="Meiryo"/>
                  <a:cs typeface="+mn-lt"/>
                </a:rPr>
                <a:t>り着ける</a:t>
              </a:r>
              <a:br>
                <a:rPr lang="ja-JP" sz="1400">
                  <a:solidFill>
                    <a:srgbClr val="1A1A1A"/>
                  </a:solidFill>
                  <a:latin typeface="Meiryo"/>
                  <a:ea typeface="Meiryo"/>
                  <a:cs typeface="+mn-lt"/>
                </a:rPr>
              </a:br>
              <a:r>
                <a:rPr lang="ja-JP" altLang="en-US" sz="1400">
                  <a:solidFill>
                    <a:srgbClr val="1A1A1A"/>
                  </a:solidFill>
                  <a:latin typeface="Meiryo"/>
                  <a:ea typeface="Meiryo"/>
                  <a:cs typeface="+mn-lt"/>
                </a:rPr>
                <a:t>構成に整理します。</a:t>
              </a:r>
              <a:endParaRPr lang="en-US" altLang="ja-JP" sz="1400">
                <a:latin typeface="Meiryo"/>
                <a:ea typeface="Meiryo"/>
              </a:endParaRPr>
            </a:p>
            <a:p>
              <a:pPr>
                <a:lnSpc>
                  <a:spcPct val="150000"/>
                </a:lnSpc>
              </a:pPr>
              <a:endParaRPr lang="ja-JP" altLang="en-US" sz="1400">
                <a:solidFill>
                  <a:srgbClr val="1A1A1A"/>
                </a:solidFill>
                <a:latin typeface="メイリオ"/>
                <a:ea typeface="メイリオ"/>
              </a:endParaRPr>
            </a:p>
          </p:txBody>
        </p:sp>
        <p:sp>
          <p:nvSpPr>
            <p:cNvPr id="9" name="角丸四角形 8">
              <a:extLst>
                <a:ext uri="{FF2B5EF4-FFF2-40B4-BE49-F238E27FC236}">
                  <a16:creationId xmlns:a16="http://schemas.microsoft.com/office/drawing/2014/main" id="{5BC9DFA4-B12B-03B3-5783-3F22A9C9577C}"/>
                </a:ext>
              </a:extLst>
            </p:cNvPr>
            <p:cNvSpPr/>
            <p:nvPr/>
          </p:nvSpPr>
          <p:spPr>
            <a:xfrm>
              <a:off x="832295" y="2634210"/>
              <a:ext cx="3240000" cy="763353"/>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82880" rIns="180000" bIns="137160" rtlCol="0" anchor="t"/>
            <a:lstStyle/>
            <a:p>
              <a:pPr algn="ctr">
                <a:lnSpc>
                  <a:spcPct val="150000"/>
                </a:lnSpc>
              </a:pPr>
              <a:r>
                <a:rPr lang="ja-JP" sz="1600">
                  <a:solidFill>
                    <a:schemeClr val="bg1"/>
                  </a:solidFill>
                  <a:latin typeface="Meiryo"/>
                  <a:ea typeface="Meiryo"/>
                  <a:cs typeface="+mn-lt"/>
                </a:rPr>
                <a:t>① 利用目的に応じた</a:t>
              </a:r>
              <a:br>
                <a:rPr lang="ja-JP" altLang="en-US" sz="1600">
                  <a:latin typeface="Meiryo"/>
                  <a:ea typeface="Meiryo"/>
                  <a:cs typeface="+mn-lt"/>
                </a:rPr>
              </a:br>
              <a:r>
                <a:rPr lang="ja-JP" sz="1600">
                  <a:solidFill>
                    <a:schemeClr val="bg1"/>
                  </a:solidFill>
                  <a:latin typeface="Meiryo"/>
                  <a:ea typeface="Meiryo"/>
                  <a:cs typeface="+mn-lt"/>
                </a:rPr>
                <a:t>情報整理</a:t>
              </a:r>
              <a:endParaRPr lang="en-US" altLang="ja-JP">
                <a:solidFill>
                  <a:schemeClr val="bg1"/>
                </a:solidFill>
                <a:latin typeface="Meiryo"/>
                <a:ea typeface="Meiryo"/>
              </a:endParaRPr>
            </a:p>
          </p:txBody>
        </p:sp>
      </p:grpSp>
      <p:sp>
        <p:nvSpPr>
          <p:cNvPr id="13" name="角丸四角形 12">
            <a:extLst>
              <a:ext uri="{FF2B5EF4-FFF2-40B4-BE49-F238E27FC236}">
                <a16:creationId xmlns:a16="http://schemas.microsoft.com/office/drawing/2014/main" id="{9B01D6BF-3D28-24C8-D0EA-113AB521B77F}"/>
              </a:ext>
            </a:extLst>
          </p:cNvPr>
          <p:cNvSpPr/>
          <p:nvPr/>
        </p:nvSpPr>
        <p:spPr>
          <a:xfrm>
            <a:off x="832294" y="1431341"/>
            <a:ext cx="10494594" cy="92599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80000" bIns="108000" rtlCol="0" anchor="t">
            <a:spAutoFit/>
          </a:bodyPr>
          <a:lstStyle/>
          <a:p>
            <a:pPr>
              <a:lnSpc>
                <a:spcPct val="150000"/>
              </a:lnSpc>
            </a:pPr>
            <a:r>
              <a:rPr lang="ja-JP" sz="1600">
                <a:solidFill>
                  <a:srgbClr val="1A1A1A"/>
                </a:solidFill>
                <a:latin typeface="Meiryo"/>
                <a:ea typeface="Meiryo"/>
                <a:cs typeface="+mn-lt"/>
              </a:rPr>
              <a:t>本提案では、全面刷新ではなく、</a:t>
            </a:r>
            <a:r>
              <a:rPr lang="ja-JP" sz="1600" b="1">
                <a:solidFill>
                  <a:srgbClr val="1A1A1A"/>
                </a:solidFill>
                <a:latin typeface="Meiryo"/>
                <a:ea typeface="Meiryo"/>
                <a:cs typeface="+mn-lt"/>
              </a:rPr>
              <a:t>効果の高い領域から無理なく改善する</a:t>
            </a:r>
            <a:r>
              <a:rPr lang="ja-JP" sz="1600">
                <a:solidFill>
                  <a:srgbClr val="1A1A1A"/>
                </a:solidFill>
                <a:latin typeface="Meiryo"/>
                <a:ea typeface="Meiryo"/>
                <a:cs typeface="+mn-lt"/>
              </a:rPr>
              <a:t>方針としています。</a:t>
            </a:r>
            <a:endParaRPr lang="en-US" sz="1600">
              <a:latin typeface="Meiryo"/>
              <a:ea typeface="Meiryo"/>
              <a:cs typeface="+mn-lt"/>
            </a:endParaRPr>
          </a:p>
          <a:p>
            <a:pPr>
              <a:lnSpc>
                <a:spcPct val="150000"/>
              </a:lnSpc>
            </a:pPr>
            <a:r>
              <a:rPr lang="ja-JP" sz="1600">
                <a:solidFill>
                  <a:srgbClr val="1A1A1A"/>
                </a:solidFill>
                <a:latin typeface="Meiryo"/>
                <a:ea typeface="Meiryo"/>
                <a:cs typeface="+mn-lt"/>
              </a:rPr>
              <a:t>利用者</a:t>
            </a:r>
            <a:r>
              <a:rPr lang="ja-JP" altLang="en-US" sz="1600">
                <a:solidFill>
                  <a:srgbClr val="1A1A1A"/>
                </a:solidFill>
                <a:latin typeface="Meiryo"/>
                <a:ea typeface="Meiryo"/>
                <a:cs typeface="+mn-lt"/>
              </a:rPr>
              <a:t>にとってわかりやすいサイト</a:t>
            </a:r>
            <a:r>
              <a:rPr lang="ja-JP" sz="1600">
                <a:solidFill>
                  <a:srgbClr val="1A1A1A"/>
                </a:solidFill>
                <a:latin typeface="Meiryo"/>
                <a:ea typeface="Meiryo"/>
                <a:cs typeface="+mn-lt"/>
              </a:rPr>
              <a:t>、</a:t>
            </a:r>
            <a:r>
              <a:rPr lang="ja-JP" altLang="en-US" sz="1600">
                <a:solidFill>
                  <a:srgbClr val="1A1A1A"/>
                </a:solidFill>
                <a:latin typeface="Meiryo"/>
                <a:ea typeface="Meiryo"/>
                <a:cs typeface="+mn-lt"/>
              </a:rPr>
              <a:t>また</a:t>
            </a:r>
            <a:r>
              <a:rPr lang="ja-JP" sz="1600">
                <a:solidFill>
                  <a:srgbClr val="1A1A1A"/>
                </a:solidFill>
                <a:latin typeface="Meiryo"/>
                <a:ea typeface="Meiryo"/>
                <a:cs typeface="+mn-lt"/>
              </a:rPr>
              <a:t>職員の運用しやすさの両立を重視します。</a:t>
            </a:r>
            <a:endParaRPr lang="ja-JP" sz="1600">
              <a:latin typeface="Meiryo"/>
              <a:ea typeface="Meiryo"/>
              <a:cs typeface="+mn-lt"/>
            </a:endParaRPr>
          </a:p>
        </p:txBody>
      </p:sp>
      <p:grpSp>
        <p:nvGrpSpPr>
          <p:cNvPr id="15" name="グループ化 13">
            <a:extLst>
              <a:ext uri="{FF2B5EF4-FFF2-40B4-BE49-F238E27FC236}">
                <a16:creationId xmlns:a16="http://schemas.microsoft.com/office/drawing/2014/main" id="{F9A9CEB7-1591-6F1C-A859-2BEE861E2CA5}"/>
              </a:ext>
            </a:extLst>
          </p:cNvPr>
          <p:cNvGrpSpPr/>
          <p:nvPr/>
        </p:nvGrpSpPr>
        <p:grpSpPr>
          <a:xfrm>
            <a:off x="4447907" y="2734272"/>
            <a:ext cx="3299663" cy="2786181"/>
            <a:chOff x="832295" y="2634210"/>
            <a:chExt cx="3240000" cy="1827550"/>
          </a:xfrm>
        </p:grpSpPr>
        <p:sp>
          <p:nvSpPr>
            <p:cNvPr id="16" name="角丸四角形 4">
              <a:extLst>
                <a:ext uri="{FF2B5EF4-FFF2-40B4-BE49-F238E27FC236}">
                  <a16:creationId xmlns:a16="http://schemas.microsoft.com/office/drawing/2014/main" id="{A82F80A1-4AE0-26C5-1991-BC98CBE3D5A3}"/>
                </a:ext>
              </a:extLst>
            </p:cNvPr>
            <p:cNvSpPr/>
            <p:nvPr/>
          </p:nvSpPr>
          <p:spPr>
            <a:xfrm>
              <a:off x="832295" y="3388513"/>
              <a:ext cx="3240000" cy="1073247"/>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82880" tIns="288000" rIns="182880" bIns="288000" rtlCol="0" anchor="t"/>
            <a:lstStyle/>
            <a:p>
              <a:pPr algn="ctr">
                <a:lnSpc>
                  <a:spcPct val="150000"/>
                </a:lnSpc>
              </a:pPr>
              <a:r>
                <a:rPr lang="ja-JP" sz="1400">
                  <a:solidFill>
                    <a:srgbClr val="1A1A1A"/>
                  </a:solidFill>
                  <a:latin typeface="Meiryo"/>
                  <a:ea typeface="Meiryo"/>
                  <a:cs typeface="+mn-lt"/>
                </a:rPr>
                <a:t>あたたかさ・誠実さとい</a:t>
              </a:r>
              <a:r>
                <a:rPr lang="ja-JP" altLang="en-US" sz="1400">
                  <a:solidFill>
                    <a:srgbClr val="1A1A1A"/>
                  </a:solidFill>
                  <a:latin typeface="Meiryo"/>
                  <a:ea typeface="Meiryo"/>
                  <a:cs typeface="+mn-lt"/>
                </a:rPr>
                <a:t>っ</a:t>
              </a:r>
              <a:r>
                <a:rPr lang="ja-JP" sz="1400">
                  <a:solidFill>
                    <a:srgbClr val="1A1A1A"/>
                  </a:solidFill>
                  <a:latin typeface="Meiryo"/>
                  <a:ea typeface="Meiryo"/>
                  <a:cs typeface="+mn-lt"/>
                </a:rPr>
                <a:t>た</a:t>
              </a:r>
              <a:br>
                <a:rPr lang="ja-JP" altLang="en-US" sz="1400">
                  <a:latin typeface="Meiryo"/>
                  <a:ea typeface="Meiryo"/>
                  <a:cs typeface="+mn-lt"/>
                </a:rPr>
              </a:br>
              <a:r>
                <a:rPr lang="ja-JP" sz="1400">
                  <a:solidFill>
                    <a:srgbClr val="1A1A1A"/>
                  </a:solidFill>
                  <a:latin typeface="Meiryo"/>
                  <a:ea typeface="Meiryo"/>
                  <a:cs typeface="+mn-lt"/>
                </a:rPr>
                <a:t>団体らしさを崩さず、更新品質</a:t>
              </a:r>
              <a:r>
                <a:rPr lang="ja-JP" altLang="en-US" sz="1400">
                  <a:solidFill>
                    <a:srgbClr val="1A1A1A"/>
                  </a:solidFill>
                  <a:latin typeface="Meiryo"/>
                  <a:ea typeface="Meiryo"/>
                  <a:cs typeface="+mn-lt"/>
                </a:rPr>
                <a:t>を</a:t>
              </a:r>
              <a:br>
                <a:rPr lang="ja-JP" altLang="en-US" sz="1400">
                  <a:solidFill>
                    <a:srgbClr val="1A1A1A"/>
                  </a:solidFill>
                  <a:latin typeface="Meiryo"/>
                  <a:ea typeface="Meiryo"/>
                  <a:cs typeface="+mn-lt"/>
                </a:rPr>
              </a:br>
              <a:r>
                <a:rPr lang="ja-JP" sz="1400">
                  <a:solidFill>
                    <a:srgbClr val="1A1A1A"/>
                  </a:solidFill>
                  <a:latin typeface="Meiryo"/>
                  <a:ea typeface="Meiryo"/>
                  <a:cs typeface="+mn-lt"/>
                </a:rPr>
                <a:t>保てる設計とします。</a:t>
              </a:r>
              <a:endParaRPr lang="en-US" sz="1400">
                <a:latin typeface="Meiryo"/>
                <a:ea typeface="Meiryo"/>
                <a:cs typeface="+mn-lt"/>
              </a:endParaRPr>
            </a:p>
          </p:txBody>
        </p:sp>
        <p:sp>
          <p:nvSpPr>
            <p:cNvPr id="17" name="角丸四角形 8">
              <a:extLst>
                <a:ext uri="{FF2B5EF4-FFF2-40B4-BE49-F238E27FC236}">
                  <a16:creationId xmlns:a16="http://schemas.microsoft.com/office/drawing/2014/main" id="{5D48A73F-9BC8-40ED-57EE-625180D65FA0}"/>
                </a:ext>
              </a:extLst>
            </p:cNvPr>
            <p:cNvSpPr/>
            <p:nvPr/>
          </p:nvSpPr>
          <p:spPr>
            <a:xfrm>
              <a:off x="832295" y="2634210"/>
              <a:ext cx="3240000" cy="763353"/>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82880" rIns="180000" bIns="137160" rtlCol="0" anchor="t"/>
            <a:lstStyle/>
            <a:p>
              <a:pPr algn="ctr">
                <a:lnSpc>
                  <a:spcPct val="150000"/>
                </a:lnSpc>
              </a:pPr>
              <a:r>
                <a:rPr lang="ja-JP" altLang="en-US" sz="1600">
                  <a:solidFill>
                    <a:schemeClr val="bg1"/>
                  </a:solidFill>
                  <a:latin typeface="Meiryo"/>
                  <a:ea typeface="Meiryo"/>
                  <a:cs typeface="+mn-lt"/>
                </a:rPr>
                <a:t>② 世界観を保っ</a:t>
              </a:r>
              <a:r>
                <a:rPr lang="ja-JP" sz="1600">
                  <a:solidFill>
                    <a:schemeClr val="bg1"/>
                  </a:solidFill>
                  <a:latin typeface="Meiryo"/>
                  <a:ea typeface="Meiryo"/>
                  <a:cs typeface="+mn-lt"/>
                </a:rPr>
                <a:t>た</a:t>
              </a:r>
              <a:br>
                <a:rPr lang="ja-JP" sz="1600">
                  <a:latin typeface="Meiryo"/>
                  <a:ea typeface="Meiryo"/>
                  <a:cs typeface="+mn-lt"/>
                </a:rPr>
              </a:br>
              <a:r>
                <a:rPr lang="ja-JP" altLang="en-US" sz="1600">
                  <a:solidFill>
                    <a:schemeClr val="bg1"/>
                  </a:solidFill>
                  <a:latin typeface="Meiryo"/>
                  <a:ea typeface="Meiryo"/>
                  <a:cs typeface="+mn-lt"/>
                </a:rPr>
                <a:t>更新の仕組みづくり</a:t>
              </a:r>
              <a:endParaRPr lang="en-US">
                <a:solidFill>
                  <a:schemeClr val="bg1"/>
                </a:solidFill>
                <a:latin typeface="Meiryo"/>
                <a:ea typeface="Meiryo"/>
              </a:endParaRPr>
            </a:p>
          </p:txBody>
        </p:sp>
      </p:grpSp>
      <p:grpSp>
        <p:nvGrpSpPr>
          <p:cNvPr id="18" name="グループ化 13">
            <a:extLst>
              <a:ext uri="{FF2B5EF4-FFF2-40B4-BE49-F238E27FC236}">
                <a16:creationId xmlns:a16="http://schemas.microsoft.com/office/drawing/2014/main" id="{5AD329D3-F890-E4DB-5B9D-0462CF552F3C}"/>
              </a:ext>
            </a:extLst>
          </p:cNvPr>
          <p:cNvGrpSpPr/>
          <p:nvPr/>
        </p:nvGrpSpPr>
        <p:grpSpPr>
          <a:xfrm>
            <a:off x="8032417" y="2734272"/>
            <a:ext cx="3299663" cy="2793877"/>
            <a:chOff x="832295" y="2634210"/>
            <a:chExt cx="3240000" cy="1832598"/>
          </a:xfrm>
        </p:grpSpPr>
        <p:sp>
          <p:nvSpPr>
            <p:cNvPr id="19" name="角丸四角形 4">
              <a:extLst>
                <a:ext uri="{FF2B5EF4-FFF2-40B4-BE49-F238E27FC236}">
                  <a16:creationId xmlns:a16="http://schemas.microsoft.com/office/drawing/2014/main" id="{DD3127D0-0C5E-CE38-CE7E-0D39C3F7A53C}"/>
                </a:ext>
              </a:extLst>
            </p:cNvPr>
            <p:cNvSpPr/>
            <p:nvPr/>
          </p:nvSpPr>
          <p:spPr>
            <a:xfrm>
              <a:off x="832295" y="3388513"/>
              <a:ext cx="3240000" cy="1078295"/>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82880" tIns="288000" rIns="182880" bIns="288000" rtlCol="0" anchor="t"/>
            <a:lstStyle/>
            <a:p>
              <a:pPr algn="ctr">
                <a:lnSpc>
                  <a:spcPct val="150000"/>
                </a:lnSpc>
              </a:pPr>
              <a:r>
                <a:rPr lang="ja-JP" sz="1400">
                  <a:solidFill>
                    <a:srgbClr val="1A1A1A"/>
                  </a:solidFill>
                  <a:latin typeface="Meiryo"/>
                  <a:ea typeface="Meiryo"/>
                  <a:cs typeface="+mn-lt"/>
                </a:rPr>
                <a:t>現在の体制</a:t>
              </a:r>
              <a:r>
                <a:rPr lang="ja-JP" altLang="en-US" sz="1400">
                  <a:solidFill>
                    <a:srgbClr val="1A1A1A"/>
                  </a:solidFill>
                  <a:latin typeface="Meiryo"/>
                  <a:ea typeface="Meiryo"/>
                  <a:cs typeface="+mn-lt"/>
                </a:rPr>
                <a:t>を</a:t>
              </a:r>
              <a:r>
                <a:rPr lang="ja-JP" sz="1400">
                  <a:solidFill>
                    <a:srgbClr val="1A1A1A"/>
                  </a:solidFill>
                  <a:latin typeface="Meiryo"/>
                  <a:ea typeface="Meiryo"/>
                  <a:cs typeface="+mn-lt"/>
                </a:rPr>
                <a:t>踏</a:t>
              </a:r>
              <a:r>
                <a:rPr lang="ja-JP" altLang="en-US" sz="1400">
                  <a:solidFill>
                    <a:srgbClr val="1A1A1A"/>
                  </a:solidFill>
                  <a:latin typeface="Meiryo"/>
                  <a:ea typeface="Meiryo"/>
                  <a:cs typeface="+mn-lt"/>
                </a:rPr>
                <a:t>まえ</a:t>
              </a:r>
              <a:r>
                <a:rPr lang="ja-JP" sz="1400">
                  <a:solidFill>
                    <a:srgbClr val="1A1A1A"/>
                  </a:solidFill>
                  <a:latin typeface="Meiryo"/>
                  <a:ea typeface="Meiryo"/>
                  <a:cs typeface="+mn-lt"/>
                </a:rPr>
                <a:t>、</a:t>
              </a:r>
              <a:br>
                <a:rPr lang="ja-JP" sz="1400">
                  <a:latin typeface="Meiryo"/>
                  <a:ea typeface="Meiryo"/>
                  <a:cs typeface="+mn-lt"/>
                </a:rPr>
              </a:br>
              <a:r>
                <a:rPr lang="ja-JP" altLang="en-US" sz="1400">
                  <a:solidFill>
                    <a:srgbClr val="1A1A1A"/>
                  </a:solidFill>
                  <a:latin typeface="Meiryo"/>
                  <a:ea typeface="Meiryo"/>
                  <a:cs typeface="+mn-lt"/>
                </a:rPr>
                <a:t>段階的</a:t>
              </a:r>
              <a:r>
                <a:rPr lang="ja-JP" sz="1400">
                  <a:solidFill>
                    <a:srgbClr val="1A1A1A"/>
                  </a:solidFill>
                  <a:latin typeface="Meiryo"/>
                  <a:ea typeface="Meiryo"/>
                  <a:cs typeface="+mn-lt"/>
                </a:rPr>
                <a:t>に内製化を進めることを</a:t>
              </a:r>
              <a:br>
                <a:rPr lang="ja-JP" altLang="en-US" sz="1400">
                  <a:solidFill>
                    <a:srgbClr val="1A1A1A"/>
                  </a:solidFill>
                  <a:latin typeface="Meiryo"/>
                  <a:ea typeface="Meiryo"/>
                  <a:cs typeface="+mn-lt"/>
                </a:rPr>
              </a:br>
              <a:r>
                <a:rPr lang="ja-JP" sz="1400">
                  <a:solidFill>
                    <a:srgbClr val="1A1A1A"/>
                  </a:solidFill>
                  <a:latin typeface="Meiryo"/>
                  <a:ea typeface="Meiryo"/>
                  <a:cs typeface="+mn-lt"/>
                </a:rPr>
                <a:t>前提とします。</a:t>
              </a:r>
              <a:endParaRPr lang="en-US" sz="1400">
                <a:latin typeface="Meiryo"/>
                <a:ea typeface="Meiryo"/>
                <a:cs typeface="+mn-lt"/>
              </a:endParaRPr>
            </a:p>
            <a:p>
              <a:pPr>
                <a:lnSpc>
                  <a:spcPct val="150000"/>
                </a:lnSpc>
              </a:pPr>
              <a:endParaRPr lang="ja-JP" altLang="en-US" sz="1600">
                <a:solidFill>
                  <a:srgbClr val="1A1A1A"/>
                </a:solidFill>
                <a:latin typeface="Meiryo"/>
                <a:ea typeface="Meiryo"/>
              </a:endParaRPr>
            </a:p>
          </p:txBody>
        </p:sp>
        <p:sp>
          <p:nvSpPr>
            <p:cNvPr id="20" name="角丸四角形 8">
              <a:extLst>
                <a:ext uri="{FF2B5EF4-FFF2-40B4-BE49-F238E27FC236}">
                  <a16:creationId xmlns:a16="http://schemas.microsoft.com/office/drawing/2014/main" id="{4A4AAE65-BC02-02B9-3811-F39B679E2E28}"/>
                </a:ext>
              </a:extLst>
            </p:cNvPr>
            <p:cNvSpPr/>
            <p:nvPr/>
          </p:nvSpPr>
          <p:spPr>
            <a:xfrm>
              <a:off x="832295" y="2634210"/>
              <a:ext cx="3240000" cy="763353"/>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82880" rIns="180000" bIns="137160" rtlCol="0" anchor="t"/>
            <a:lstStyle/>
            <a:p>
              <a:pPr algn="ctr">
                <a:lnSpc>
                  <a:spcPct val="150000"/>
                </a:lnSpc>
              </a:pPr>
              <a:r>
                <a:rPr lang="ja-JP" altLang="en-US" sz="1600">
                  <a:solidFill>
                    <a:schemeClr val="bg1"/>
                  </a:solidFill>
                  <a:latin typeface="Meiryo"/>
                  <a:ea typeface="Meiryo"/>
                  <a:cs typeface="+mn-lt"/>
                </a:rPr>
                <a:t>③ 現実的な運</a:t>
              </a:r>
              <a:r>
                <a:rPr lang="ja-JP" sz="1600">
                  <a:solidFill>
                    <a:schemeClr val="bg1"/>
                  </a:solidFill>
                  <a:latin typeface="Meiryo"/>
                  <a:ea typeface="Meiryo"/>
                  <a:cs typeface="+mn-lt"/>
                </a:rPr>
                <a:t>用</a:t>
              </a:r>
              <a:r>
                <a:rPr lang="ja-JP" altLang="en-US" sz="1600">
                  <a:solidFill>
                    <a:schemeClr val="bg1"/>
                  </a:solidFill>
                  <a:latin typeface="Meiryo"/>
                  <a:ea typeface="Meiryo"/>
                  <a:cs typeface="+mn-lt"/>
                </a:rPr>
                <a:t>を</a:t>
              </a:r>
              <a:br>
                <a:rPr lang="ja-JP" altLang="en-US" sz="1600">
                  <a:latin typeface="Meiryo"/>
                  <a:ea typeface="Meiryo"/>
                  <a:cs typeface="+mn-lt"/>
                </a:rPr>
              </a:br>
              <a:r>
                <a:rPr lang="ja-JP" altLang="en-US" sz="1600">
                  <a:solidFill>
                    <a:schemeClr val="bg1"/>
                  </a:solidFill>
                  <a:latin typeface="Meiryo"/>
                  <a:ea typeface="Meiryo"/>
                  <a:cs typeface="+mn-lt"/>
                </a:rPr>
                <a:t>前提とし</a:t>
              </a:r>
              <a:r>
                <a:rPr lang="ja-JP" sz="1600">
                  <a:solidFill>
                    <a:schemeClr val="bg1"/>
                  </a:solidFill>
                  <a:latin typeface="Meiryo"/>
                  <a:ea typeface="Meiryo"/>
                  <a:cs typeface="+mn-lt"/>
                </a:rPr>
                <a:t>た</a:t>
              </a:r>
              <a:r>
                <a:rPr lang="ja-JP" altLang="en-US" sz="1600">
                  <a:solidFill>
                    <a:schemeClr val="bg1"/>
                  </a:solidFill>
                  <a:latin typeface="Meiryo"/>
                  <a:ea typeface="Meiryo"/>
                  <a:cs typeface="+mn-lt"/>
                </a:rPr>
                <a:t>進め方</a:t>
              </a:r>
              <a:endParaRPr lang="en-US">
                <a:solidFill>
                  <a:schemeClr val="bg1"/>
                </a:solidFill>
                <a:latin typeface="Meiryo"/>
                <a:ea typeface="Meiryo"/>
              </a:endParaRPr>
            </a:p>
          </p:txBody>
        </p:sp>
      </p:grpSp>
      <p:sp>
        <p:nvSpPr>
          <p:cNvPr id="22" name="テキスト ボックス 13">
            <a:extLst>
              <a:ext uri="{FF2B5EF4-FFF2-40B4-BE49-F238E27FC236}">
                <a16:creationId xmlns:a16="http://schemas.microsoft.com/office/drawing/2014/main" id="{F86A78A0-B107-FA9A-2E00-D921E329C333}"/>
              </a:ext>
            </a:extLst>
          </p:cNvPr>
          <p:cNvSpPr txBox="1"/>
          <p:nvPr/>
        </p:nvSpPr>
        <p:spPr>
          <a:xfrm>
            <a:off x="806865" y="5729321"/>
            <a:ext cx="10771159" cy="255297"/>
          </a:xfrm>
          <a:prstGeom prst="rect">
            <a:avLst/>
          </a:prstGeom>
          <a:noFill/>
        </p:spPr>
        <p:txBody>
          <a:bodyPr wrap="square" lIns="0" tIns="14400" rIns="0" bIns="14400" rtlCol="0" anchor="t" anchorCtr="0">
            <a:spAutoFit/>
          </a:bodyPr>
          <a:lstStyle/>
          <a:p>
            <a:pPr>
              <a:lnSpc>
                <a:spcPct val="130000"/>
              </a:lnSpc>
              <a:spcBef>
                <a:spcPts val="800"/>
              </a:spcBef>
            </a:pPr>
            <a:r>
              <a:rPr lang="en-US" altLang="ja-JP" sz="1200" b="0" i="0">
                <a:effectLst/>
                <a:latin typeface="メイリオ"/>
                <a:ea typeface="メイリオ"/>
                <a:cs typeface="+mn-lt"/>
              </a:rPr>
              <a:t>※</a:t>
            </a:r>
            <a:r>
              <a:rPr lang="ja-JP" altLang="en-US" sz="1200">
                <a:latin typeface="メイリオ"/>
                <a:ea typeface="メイリオ"/>
                <a:cs typeface="+mn-lt"/>
              </a:rPr>
              <a:t> </a:t>
            </a:r>
            <a:r>
              <a:rPr lang="ja-JP" sz="1200">
                <a:latin typeface="メイリオ"/>
                <a:ea typeface="メイリオ"/>
                <a:cs typeface="+mn-lt"/>
              </a:rPr>
              <a:t>作業範囲</a:t>
            </a:r>
            <a:r>
              <a:rPr lang="ja-JP" altLang="en-US" sz="1200">
                <a:latin typeface="メイリオ"/>
                <a:ea typeface="メイリオ"/>
                <a:cs typeface="+mn-lt"/>
              </a:rPr>
              <a:t>・優先度</a:t>
            </a:r>
            <a:r>
              <a:rPr lang="ja-JP" sz="1200" b="0" i="0">
                <a:effectLst/>
                <a:latin typeface="メイリオ"/>
                <a:ea typeface="メイリオ"/>
                <a:cs typeface="+mn-lt"/>
              </a:rPr>
              <a:t>は</a:t>
            </a:r>
            <a:r>
              <a:rPr lang="ja-JP" sz="1200">
                <a:latin typeface="メイリオ"/>
                <a:ea typeface="メイリオ"/>
                <a:cs typeface="+mn-lt"/>
              </a:rPr>
              <a:t>要件定義フェーズで</a:t>
            </a:r>
            <a:r>
              <a:rPr lang="ja-JP" altLang="en-US" sz="1200">
                <a:latin typeface="メイリオ"/>
                <a:ea typeface="メイリオ"/>
                <a:cs typeface="+mn-lt"/>
              </a:rPr>
              <a:t>整理</a:t>
            </a:r>
            <a:r>
              <a:rPr lang="ja-JP" sz="1200">
                <a:latin typeface="メイリオ"/>
                <a:ea typeface="メイリオ"/>
                <a:cs typeface="+mn-lt"/>
              </a:rPr>
              <a:t>します</a:t>
            </a:r>
            <a:r>
              <a:rPr lang="ja-JP" altLang="en-US" sz="1200">
                <a:latin typeface="メイリオ"/>
                <a:ea typeface="メイリオ"/>
                <a:cs typeface="+mn-lt"/>
              </a:rPr>
              <a:t>。</a:t>
            </a:r>
            <a:endParaRPr lang="en-US" sz="1200">
              <a:latin typeface="メイリオ"/>
              <a:ea typeface="メイリオ"/>
            </a:endParaRPr>
          </a:p>
        </p:txBody>
      </p:sp>
    </p:spTree>
    <p:extLst>
      <p:ext uri="{BB962C8B-B14F-4D97-AF65-F5344CB8AC3E}">
        <p14:creationId xmlns:p14="http://schemas.microsoft.com/office/powerpoint/2010/main" val="161182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2B8E4-63FF-8672-BAF2-DBB88426E51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400AB2-0C68-571D-A39F-E9C3CE26DB2F}"/>
              </a:ext>
            </a:extLst>
          </p:cNvPr>
          <p:cNvSpPr txBox="1"/>
          <p:nvPr/>
        </p:nvSpPr>
        <p:spPr>
          <a:xfrm>
            <a:off x="1053382" y="845112"/>
            <a:ext cx="4789773" cy="377026"/>
          </a:xfrm>
          <a:prstGeom prst="rect">
            <a:avLst/>
          </a:prstGeom>
          <a:noFill/>
        </p:spPr>
        <p:txBody>
          <a:bodyPr wrap="none" lIns="0" tIns="0" rIns="0" bIns="0" rtlCol="0" anchor="t" anchorCtr="0">
            <a:spAutoFit/>
          </a:bodyPr>
          <a:lstStyle/>
          <a:p>
            <a:pPr>
              <a:lnSpc>
                <a:spcPct val="130000"/>
              </a:lnSpc>
            </a:pPr>
            <a:r>
              <a:rPr lang="ja-JP" sz="2000" b="1">
                <a:solidFill>
                  <a:srgbClr val="0B3274"/>
                </a:solidFill>
                <a:latin typeface="Meiryo"/>
                <a:ea typeface="Meiryo"/>
                <a:cs typeface="+mn-lt"/>
              </a:rPr>
              <a:t>改善1</a:t>
            </a:r>
            <a:r>
              <a:rPr lang="ja-JP" altLang="en-US" sz="2000" b="1">
                <a:solidFill>
                  <a:srgbClr val="0B3274"/>
                </a:solidFill>
                <a:latin typeface="Meiryo"/>
                <a:ea typeface="Meiryo"/>
                <a:cs typeface="+mn-lt"/>
              </a:rPr>
              <a:t>：利用目的に応じた</a:t>
            </a:r>
            <a:r>
              <a:rPr lang="ja-JP" sz="2000" b="1">
                <a:solidFill>
                  <a:srgbClr val="0B3274"/>
                </a:solidFill>
                <a:latin typeface="Meiryo"/>
                <a:ea typeface="Meiryo"/>
                <a:cs typeface="+mn-lt"/>
              </a:rPr>
              <a:t>情報の導線設計</a:t>
            </a:r>
            <a:endParaRPr lang="en-US"/>
          </a:p>
        </p:txBody>
      </p:sp>
      <p:sp>
        <p:nvSpPr>
          <p:cNvPr id="6" name="スライド番号プレースホルダー 5">
            <a:extLst>
              <a:ext uri="{FF2B5EF4-FFF2-40B4-BE49-F238E27FC236}">
                <a16:creationId xmlns:a16="http://schemas.microsoft.com/office/drawing/2014/main" id="{6404D08D-9D04-F682-8670-CC2028E8C753}"/>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11</a:t>
            </a:fld>
            <a:endParaRPr lang="ja-JP" altLang="en-US"/>
          </a:p>
        </p:txBody>
      </p:sp>
      <p:sp>
        <p:nvSpPr>
          <p:cNvPr id="37" name="テキスト ボックス 36">
            <a:extLst>
              <a:ext uri="{FF2B5EF4-FFF2-40B4-BE49-F238E27FC236}">
                <a16:creationId xmlns:a16="http://schemas.microsoft.com/office/drawing/2014/main" id="{C94607D5-A2EE-40C3-C1BA-8AEC93E2625F}"/>
              </a:ext>
            </a:extLst>
          </p:cNvPr>
          <p:cNvSpPr txBox="1"/>
          <p:nvPr/>
        </p:nvSpPr>
        <p:spPr>
          <a:xfrm>
            <a:off x="793825" y="1442096"/>
            <a:ext cx="10604350" cy="800219"/>
          </a:xfrm>
          <a:prstGeom prst="rect">
            <a:avLst/>
          </a:prstGeom>
          <a:noFill/>
        </p:spPr>
        <p:txBody>
          <a:bodyPr wrap="square" lIns="91440" tIns="45720" rIns="91440" bIns="45720" anchor="t">
            <a:spAutoFit/>
          </a:bodyPr>
          <a:lstStyle/>
          <a:p>
            <a:pPr>
              <a:lnSpc>
                <a:spcPct val="150000"/>
              </a:lnSpc>
            </a:pPr>
            <a:r>
              <a:rPr lang="ja-JP" sz="1600">
                <a:latin typeface="Meiryo"/>
                <a:ea typeface="Meiryo"/>
              </a:rPr>
              <a:t>本会サイトでは、奨学金を利用したい方、寄付を検討される方など、利用目的の異なるユーザーが訪れます。</a:t>
            </a:r>
            <a:endParaRPr lang="en-US" altLang="ja-JP"/>
          </a:p>
          <a:p>
            <a:pPr>
              <a:lnSpc>
                <a:spcPct val="150000"/>
              </a:lnSpc>
            </a:pPr>
            <a:r>
              <a:rPr lang="ja-JP" sz="1600">
                <a:latin typeface="Meiryo"/>
                <a:ea typeface="Meiryo"/>
              </a:rPr>
              <a:t>本改善では、それぞれの目的に応じて情報の入口と構成を整理します。</a:t>
            </a:r>
            <a:endParaRPr lang="ja-JP">
              <a:latin typeface="Meiryo"/>
              <a:ea typeface="Meiryo"/>
            </a:endParaRPr>
          </a:p>
        </p:txBody>
      </p:sp>
      <p:sp>
        <p:nvSpPr>
          <p:cNvPr id="43" name="テキスト ボックス 42">
            <a:extLst>
              <a:ext uri="{FF2B5EF4-FFF2-40B4-BE49-F238E27FC236}">
                <a16:creationId xmlns:a16="http://schemas.microsoft.com/office/drawing/2014/main" id="{95A28F60-AB82-AA22-DA22-A168299DF6F1}"/>
              </a:ext>
            </a:extLst>
          </p:cNvPr>
          <p:cNvSpPr txBox="1"/>
          <p:nvPr/>
        </p:nvSpPr>
        <p:spPr>
          <a:xfrm>
            <a:off x="539557" y="146078"/>
            <a:ext cx="4828245" cy="215444"/>
          </a:xfrm>
          <a:prstGeom prst="rect">
            <a:avLst/>
          </a:prstGeom>
          <a:noFill/>
        </p:spPr>
        <p:txBody>
          <a:bodyPr wrap="square" lIns="0" tIns="0" rIns="0" bIns="0" rtlCol="0" anchor="t">
            <a:spAutoFit/>
          </a:bodyPr>
          <a:lstStyle/>
          <a:p>
            <a:pPr>
              <a:tabLst>
                <a:tab pos="540000" algn="l"/>
              </a:tabLst>
            </a:pPr>
            <a:r>
              <a:rPr lang="en-US" sz="1400">
                <a:solidFill>
                  <a:schemeClr val="bg1"/>
                </a:solidFill>
                <a:ea typeface="+mn-lt"/>
              </a:rPr>
              <a:t>03</a:t>
            </a:r>
            <a:r>
              <a:rPr lang="ja-JP" altLang="en-US" sz="1400">
                <a:solidFill>
                  <a:schemeClr val="bg1"/>
                </a:solidFill>
                <a:ea typeface="+mn-lt"/>
              </a:rPr>
              <a:t>　</a:t>
            </a:r>
            <a:r>
              <a:rPr lang="en-US" altLang="ja-JP" sz="1400">
                <a:solidFill>
                  <a:schemeClr val="bg1"/>
                </a:solidFill>
                <a:ea typeface="+mn-lt"/>
              </a:rPr>
              <a:t> </a:t>
            </a:r>
            <a:r>
              <a:rPr lang="ja-JP" sz="1400">
                <a:solidFill>
                  <a:schemeClr val="bg1"/>
                </a:solidFill>
                <a:latin typeface="Meiryo"/>
                <a:ea typeface="Meiryo"/>
              </a:rPr>
              <a:t>提案の全体方針</a:t>
            </a:r>
          </a:p>
        </p:txBody>
      </p:sp>
      <p:grpSp>
        <p:nvGrpSpPr>
          <p:cNvPr id="4" name="グループ化 24">
            <a:extLst>
              <a:ext uri="{FF2B5EF4-FFF2-40B4-BE49-F238E27FC236}">
                <a16:creationId xmlns:a16="http://schemas.microsoft.com/office/drawing/2014/main" id="{4D324779-2A08-12F3-1E5A-E04F3F0F889B}"/>
              </a:ext>
            </a:extLst>
          </p:cNvPr>
          <p:cNvGrpSpPr/>
          <p:nvPr/>
        </p:nvGrpSpPr>
        <p:grpSpPr>
          <a:xfrm>
            <a:off x="980854" y="2863228"/>
            <a:ext cx="4581342" cy="2559281"/>
            <a:chOff x="782598" y="1640510"/>
            <a:chExt cx="4581342" cy="2559281"/>
          </a:xfrm>
        </p:grpSpPr>
        <p:sp>
          <p:nvSpPr>
            <p:cNvPr id="5" name="テキスト ボックス 6">
              <a:extLst>
                <a:ext uri="{FF2B5EF4-FFF2-40B4-BE49-F238E27FC236}">
                  <a16:creationId xmlns:a16="http://schemas.microsoft.com/office/drawing/2014/main" id="{8AC824E0-215E-075E-4C42-1E1BC1DB93D8}"/>
                </a:ext>
              </a:extLst>
            </p:cNvPr>
            <p:cNvSpPr txBox="1"/>
            <p:nvPr/>
          </p:nvSpPr>
          <p:spPr>
            <a:xfrm>
              <a:off x="782598" y="2118454"/>
              <a:ext cx="4581342" cy="2081337"/>
            </a:xfrm>
            <a:prstGeom prst="rect">
              <a:avLst/>
            </a:prstGeom>
            <a:solidFill>
              <a:schemeClr val="bg1">
                <a:lumMod val="95000"/>
              </a:schemeClr>
            </a:solidFill>
          </p:spPr>
          <p:txBody>
            <a:bodyPr wrap="square" lIns="228600" tIns="365759" rIns="228600" bIns="365759"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171450" indent="-171450">
                <a:lnSpc>
                  <a:spcPct val="150000"/>
                </a:lnSpc>
                <a:spcBef>
                  <a:spcPts val="300"/>
                </a:spcBef>
                <a:buFont typeface="Wingdings" pitchFamily="2" charset="2"/>
                <a:buChar char="l"/>
              </a:pPr>
              <a:r>
                <a:rPr lang="ja-JP" altLang="en-US" sz="1400">
                  <a:latin typeface="Meiryo"/>
                  <a:ea typeface="Meiryo"/>
                </a:rPr>
                <a:t>主</a:t>
              </a:r>
              <a:r>
                <a:rPr lang="ja-JP" altLang="en-US" sz="1400">
                  <a:solidFill>
                    <a:srgbClr val="000000"/>
                  </a:solidFill>
                  <a:latin typeface="Meiryo"/>
                  <a:ea typeface="Meiryo"/>
                </a:rPr>
                <a:t>体的</a:t>
              </a:r>
              <a:r>
                <a:rPr lang="ja-JP" altLang="en-US" sz="1400">
                  <a:latin typeface="Meiryo"/>
                  <a:ea typeface="Meiryo"/>
                </a:rPr>
                <a:t>に情報を探す</a:t>
              </a:r>
              <a:endParaRPr lang="en-US" altLang="ja-JP" sz="1400">
                <a:latin typeface="Meiryo"/>
                <a:ea typeface="Meiryo"/>
              </a:endParaRPr>
            </a:p>
            <a:p>
              <a:pPr marL="171450" indent="-171450">
                <a:lnSpc>
                  <a:spcPct val="150000"/>
                </a:lnSpc>
                <a:spcBef>
                  <a:spcPts val="300"/>
                </a:spcBef>
                <a:buFont typeface="Wingdings" pitchFamily="2" charset="2"/>
                <a:buChar char="l"/>
              </a:pPr>
              <a:r>
                <a:rPr lang="ja-JP" sz="1400">
                  <a:latin typeface="Meiryo"/>
                  <a:ea typeface="Meiryo"/>
                </a:rPr>
                <a:t>スマートフォン利用が多い</a:t>
              </a:r>
            </a:p>
            <a:p>
              <a:pPr marL="171450" indent="-171450">
                <a:lnSpc>
                  <a:spcPct val="150000"/>
                </a:lnSpc>
                <a:spcBef>
                  <a:spcPts val="300"/>
                </a:spcBef>
                <a:buFont typeface="Wingdings" pitchFamily="2" charset="2"/>
                <a:buChar char="l"/>
              </a:pPr>
              <a:r>
                <a:rPr lang="ja-JP" sz="1400">
                  <a:latin typeface="Meiryo"/>
                  <a:ea typeface="Meiryo"/>
                </a:rPr>
                <a:t>探しやすさ・分かりやすさを重視</a:t>
              </a:r>
              <a:r>
                <a:rPr lang="ja-JP" altLang="en-US" sz="1400">
                  <a:latin typeface="Meiryo"/>
                  <a:ea typeface="Meiryo"/>
                </a:rPr>
                <a:t>した構成を前提に、情報設計を行います。</a:t>
              </a:r>
              <a:endParaRPr lang="en-US" sz="1400">
                <a:latin typeface="Meiryo"/>
                <a:ea typeface="Calibri"/>
                <a:cs typeface="Calibri"/>
              </a:endParaRPr>
            </a:p>
          </p:txBody>
        </p:sp>
        <p:grpSp>
          <p:nvGrpSpPr>
            <p:cNvPr id="7" name="グループ化 2">
              <a:extLst>
                <a:ext uri="{FF2B5EF4-FFF2-40B4-BE49-F238E27FC236}">
                  <a16:creationId xmlns:a16="http://schemas.microsoft.com/office/drawing/2014/main" id="{C577079B-7A55-F34B-49E7-D481856D762C}"/>
                </a:ext>
              </a:extLst>
            </p:cNvPr>
            <p:cNvGrpSpPr/>
            <p:nvPr/>
          </p:nvGrpSpPr>
          <p:grpSpPr>
            <a:xfrm>
              <a:off x="782598" y="1640510"/>
              <a:ext cx="2326905" cy="330702"/>
              <a:chOff x="782598" y="1640510"/>
              <a:chExt cx="2326905" cy="330702"/>
            </a:xfrm>
          </p:grpSpPr>
          <p:sp>
            <p:nvSpPr>
              <p:cNvPr id="8" name="テキスト ボックス 3">
                <a:extLst>
                  <a:ext uri="{FF2B5EF4-FFF2-40B4-BE49-F238E27FC236}">
                    <a16:creationId xmlns:a16="http://schemas.microsoft.com/office/drawing/2014/main" id="{66AA5732-EB1A-0961-2715-58F8208F180B}"/>
                  </a:ext>
                </a:extLst>
              </p:cNvPr>
              <p:cNvSpPr txBox="1"/>
              <p:nvPr/>
            </p:nvSpPr>
            <p:spPr>
              <a:xfrm>
                <a:off x="1057659" y="1640510"/>
                <a:ext cx="2051844" cy="330702"/>
              </a:xfrm>
              <a:prstGeom prst="rect">
                <a:avLst/>
              </a:prstGeom>
              <a:noFill/>
            </p:spPr>
            <p:txBody>
              <a:bodyPr wrap="non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lvl="0" indent="0">
                  <a:lnSpc>
                    <a:spcPct val="130000"/>
                  </a:lnSpc>
                  <a:spcBef>
                    <a:spcPts val="300"/>
                  </a:spcBef>
                  <a:spcAft>
                    <a:spcPts val="0"/>
                  </a:spcAft>
                  <a:buNone/>
                  <a:tabLst/>
                </a:pPr>
                <a:r>
                  <a:rPr lang="ja-JP" altLang="en-US" sz="1600" b="1">
                    <a:solidFill>
                      <a:srgbClr val="1A1A1A"/>
                    </a:solidFill>
                    <a:latin typeface="Meiryo"/>
                    <a:ea typeface="Meiryo"/>
                  </a:rPr>
                  <a:t>奨</a:t>
                </a:r>
                <a:r>
                  <a:rPr lang="ja-JP" sz="1600" b="1">
                    <a:solidFill>
                      <a:srgbClr val="1A1A1A"/>
                    </a:solidFill>
                    <a:latin typeface="Meiryo"/>
                    <a:ea typeface="Meiryo"/>
                  </a:rPr>
                  <a:t>学金を利用したい方</a:t>
                </a:r>
                <a:endParaRPr lang="en-US">
                  <a:latin typeface="Meiryo"/>
                  <a:ea typeface="Meiryo"/>
                </a:endParaRPr>
              </a:p>
            </p:txBody>
          </p:sp>
          <p:sp>
            <p:nvSpPr>
              <p:cNvPr id="9" name="角丸四角形 7">
                <a:extLst>
                  <a:ext uri="{FF2B5EF4-FFF2-40B4-BE49-F238E27FC236}">
                    <a16:creationId xmlns:a16="http://schemas.microsoft.com/office/drawing/2014/main" id="{E2F81708-114D-60BB-F93B-57130B4C5149}"/>
                  </a:ext>
                </a:extLst>
              </p:cNvPr>
              <p:cNvSpPr/>
              <p:nvPr/>
            </p:nvSpPr>
            <p:spPr>
              <a:xfrm>
                <a:off x="782598" y="1700064"/>
                <a:ext cx="173893" cy="173893"/>
              </a:xfrm>
              <a:prstGeom prst="roundRect">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spcBef>
                    <a:spcPts val="300"/>
                  </a:spcBef>
                </a:pPr>
                <a:endParaRPr kumimoji="1" lang="ja-JP" altLang="en-US"/>
              </a:p>
            </p:txBody>
          </p:sp>
        </p:grpSp>
      </p:grpSp>
      <p:grpSp>
        <p:nvGrpSpPr>
          <p:cNvPr id="10" name="グループ化 24">
            <a:extLst>
              <a:ext uri="{FF2B5EF4-FFF2-40B4-BE49-F238E27FC236}">
                <a16:creationId xmlns:a16="http://schemas.microsoft.com/office/drawing/2014/main" id="{E602A8AF-88DA-3410-43C0-A926B91B00DA}"/>
              </a:ext>
            </a:extLst>
          </p:cNvPr>
          <p:cNvGrpSpPr/>
          <p:nvPr/>
        </p:nvGrpSpPr>
        <p:grpSpPr>
          <a:xfrm>
            <a:off x="6426157" y="2863227"/>
            <a:ext cx="4581342" cy="2601600"/>
            <a:chOff x="782598" y="1640510"/>
            <a:chExt cx="4581342" cy="2601600"/>
          </a:xfrm>
        </p:grpSpPr>
        <p:sp>
          <p:nvSpPr>
            <p:cNvPr id="11" name="テキスト ボックス 6">
              <a:extLst>
                <a:ext uri="{FF2B5EF4-FFF2-40B4-BE49-F238E27FC236}">
                  <a16:creationId xmlns:a16="http://schemas.microsoft.com/office/drawing/2014/main" id="{ED6D1BE5-B1C8-9C85-5667-BB6A486714C4}"/>
                </a:ext>
              </a:extLst>
            </p:cNvPr>
            <p:cNvSpPr txBox="1"/>
            <p:nvPr/>
          </p:nvSpPr>
          <p:spPr>
            <a:xfrm>
              <a:off x="782598" y="2118454"/>
              <a:ext cx="4581342" cy="2123656"/>
            </a:xfrm>
            <a:prstGeom prst="rect">
              <a:avLst/>
            </a:prstGeom>
            <a:solidFill>
              <a:schemeClr val="bg1">
                <a:lumMod val="95000"/>
              </a:schemeClr>
            </a:solidFill>
          </p:spPr>
          <p:txBody>
            <a:bodyPr wrap="square" lIns="228600" tIns="365759" rIns="228600" bIns="365759"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171450" indent="-171450">
                <a:lnSpc>
                  <a:spcPct val="150000"/>
                </a:lnSpc>
                <a:spcBef>
                  <a:spcPts val="300"/>
                </a:spcBef>
                <a:buFont typeface="Wingdings" pitchFamily="2" charset="2"/>
                <a:buChar char="l"/>
              </a:pPr>
              <a:r>
                <a:rPr lang="ja-JP" altLang="en-US" sz="1400">
                  <a:latin typeface="Meiryo"/>
                  <a:ea typeface="Meiryo"/>
                </a:rPr>
                <a:t>年間を通して訪問</a:t>
              </a:r>
              <a:endParaRPr lang="en-US" altLang="ja-JP" sz="1400">
                <a:latin typeface="Meiryo"/>
                <a:ea typeface="Meiryo"/>
              </a:endParaRPr>
            </a:p>
            <a:p>
              <a:pPr marL="171450" indent="-171450">
                <a:lnSpc>
                  <a:spcPct val="150000"/>
                </a:lnSpc>
                <a:spcBef>
                  <a:spcPts val="300"/>
                </a:spcBef>
                <a:buFont typeface="Wingdings" pitchFamily="2" charset="2"/>
                <a:buChar char="l"/>
              </a:pPr>
              <a:r>
                <a:rPr lang="ja-JP" sz="1400">
                  <a:latin typeface="Meiryo"/>
                  <a:ea typeface="Meiryo"/>
                </a:rPr>
                <a:t>団体への理解や共感</a:t>
              </a:r>
              <a:r>
                <a:rPr lang="ja-JP" altLang="en-US" sz="1400">
                  <a:latin typeface="Meiryo"/>
                  <a:ea typeface="Meiryo"/>
                </a:rPr>
                <a:t>が伝わる構成を意識し、情報の見</a:t>
              </a:r>
              <a:r>
                <a:rPr lang="ja-JP" sz="1400">
                  <a:latin typeface="Meiryo"/>
                  <a:ea typeface="Meiryo"/>
                </a:rPr>
                <a:t>せ方を</a:t>
              </a:r>
              <a:r>
                <a:rPr lang="ja-JP" altLang="en-US" sz="1400">
                  <a:latin typeface="Meiryo"/>
                  <a:ea typeface="Meiryo"/>
                </a:rPr>
                <a:t>検討します。</a:t>
              </a:r>
            </a:p>
            <a:p>
              <a:pPr>
                <a:lnSpc>
                  <a:spcPct val="150000"/>
                </a:lnSpc>
                <a:spcBef>
                  <a:spcPts val="300"/>
                </a:spcBef>
              </a:pPr>
              <a:endParaRPr lang="ja-JP" altLang="en-US" sz="1600">
                <a:latin typeface="Meiryo"/>
                <a:ea typeface="Meiryo"/>
              </a:endParaRPr>
            </a:p>
          </p:txBody>
        </p:sp>
        <p:grpSp>
          <p:nvGrpSpPr>
            <p:cNvPr id="12" name="グループ化 2">
              <a:extLst>
                <a:ext uri="{FF2B5EF4-FFF2-40B4-BE49-F238E27FC236}">
                  <a16:creationId xmlns:a16="http://schemas.microsoft.com/office/drawing/2014/main" id="{2BC4D901-BAC1-1944-4711-9FA4E561D72A}"/>
                </a:ext>
              </a:extLst>
            </p:cNvPr>
            <p:cNvGrpSpPr/>
            <p:nvPr/>
          </p:nvGrpSpPr>
          <p:grpSpPr>
            <a:xfrm>
              <a:off x="782598" y="1640510"/>
              <a:ext cx="2121720" cy="330702"/>
              <a:chOff x="782598" y="1640510"/>
              <a:chExt cx="2121720" cy="330702"/>
            </a:xfrm>
          </p:grpSpPr>
          <p:sp>
            <p:nvSpPr>
              <p:cNvPr id="13" name="テキスト ボックス 3">
                <a:extLst>
                  <a:ext uri="{FF2B5EF4-FFF2-40B4-BE49-F238E27FC236}">
                    <a16:creationId xmlns:a16="http://schemas.microsoft.com/office/drawing/2014/main" id="{F142D03C-165F-3ADA-CEDC-37DF27C5156C}"/>
                  </a:ext>
                </a:extLst>
              </p:cNvPr>
              <p:cNvSpPr txBox="1"/>
              <p:nvPr/>
            </p:nvSpPr>
            <p:spPr>
              <a:xfrm>
                <a:off x="1057659" y="1640510"/>
                <a:ext cx="1846659" cy="330702"/>
              </a:xfrm>
              <a:prstGeom prst="rect">
                <a:avLst/>
              </a:prstGeom>
              <a:noFill/>
            </p:spPr>
            <p:txBody>
              <a:bodyPr wrap="non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lvl="0" indent="0">
                  <a:lnSpc>
                    <a:spcPct val="130000"/>
                  </a:lnSpc>
                  <a:spcBef>
                    <a:spcPts val="300"/>
                  </a:spcBef>
                  <a:spcAft>
                    <a:spcPts val="0"/>
                  </a:spcAft>
                  <a:buNone/>
                  <a:tabLst/>
                </a:pPr>
                <a:r>
                  <a:rPr lang="ja-JP" sz="1600" b="1">
                    <a:solidFill>
                      <a:srgbClr val="1A1A1A"/>
                    </a:solidFill>
                    <a:latin typeface="Meiryo"/>
                    <a:ea typeface="Meiryo"/>
                  </a:rPr>
                  <a:t>寄</a:t>
                </a:r>
                <a:r>
                  <a:rPr lang="ja-JP" altLang="en-US" sz="1600" b="1">
                    <a:solidFill>
                      <a:srgbClr val="1A1A1A"/>
                    </a:solidFill>
                    <a:latin typeface="Meiryo"/>
                    <a:ea typeface="Meiryo"/>
                  </a:rPr>
                  <a:t>付</a:t>
                </a:r>
                <a:r>
                  <a:rPr lang="ja-JP" sz="1600" b="1">
                    <a:solidFill>
                      <a:srgbClr val="1A1A1A"/>
                    </a:solidFill>
                    <a:latin typeface="Meiryo"/>
                    <a:ea typeface="Meiryo"/>
                  </a:rPr>
                  <a:t>を</a:t>
                </a:r>
                <a:r>
                  <a:rPr lang="ja-JP" altLang="en-US" sz="1600" b="1">
                    <a:solidFill>
                      <a:srgbClr val="1A1A1A"/>
                    </a:solidFill>
                    <a:latin typeface="Meiryo"/>
                    <a:ea typeface="Meiryo"/>
                  </a:rPr>
                  <a:t>検討される</a:t>
                </a:r>
                <a:r>
                  <a:rPr lang="ja-JP" sz="1600" b="1">
                    <a:solidFill>
                      <a:srgbClr val="1A1A1A"/>
                    </a:solidFill>
                    <a:latin typeface="Meiryo"/>
                    <a:ea typeface="Meiryo"/>
                  </a:rPr>
                  <a:t>方</a:t>
                </a:r>
                <a:endParaRPr lang="en-US"/>
              </a:p>
            </p:txBody>
          </p:sp>
          <p:sp>
            <p:nvSpPr>
              <p:cNvPr id="15" name="角丸四角形 7">
                <a:extLst>
                  <a:ext uri="{FF2B5EF4-FFF2-40B4-BE49-F238E27FC236}">
                    <a16:creationId xmlns:a16="http://schemas.microsoft.com/office/drawing/2014/main" id="{8D49384D-EB17-AADC-6223-2A28DCDCDCDC}"/>
                  </a:ext>
                </a:extLst>
              </p:cNvPr>
              <p:cNvSpPr/>
              <p:nvPr/>
            </p:nvSpPr>
            <p:spPr>
              <a:xfrm>
                <a:off x="782598" y="1700064"/>
                <a:ext cx="173893" cy="173893"/>
              </a:xfrm>
              <a:prstGeom prst="roundRect">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spcBef>
                    <a:spcPts val="300"/>
                  </a:spcBef>
                </a:pPr>
                <a:endParaRPr kumimoji="1" lang="ja-JP" altLang="en-US"/>
              </a:p>
            </p:txBody>
          </p:sp>
        </p:grpSp>
      </p:grpSp>
    </p:spTree>
    <p:extLst>
      <p:ext uri="{BB962C8B-B14F-4D97-AF65-F5344CB8AC3E}">
        <p14:creationId xmlns:p14="http://schemas.microsoft.com/office/powerpoint/2010/main" val="2013108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7BFD6-967B-55A2-F485-410B0C858A6B}"/>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2DA3912-536B-1194-C6CE-F2F01D6CDAF7}"/>
              </a:ext>
            </a:extLst>
          </p:cNvPr>
          <p:cNvSpPr txBox="1"/>
          <p:nvPr/>
        </p:nvSpPr>
        <p:spPr>
          <a:xfrm>
            <a:off x="1053382" y="845112"/>
            <a:ext cx="4789773" cy="377026"/>
          </a:xfrm>
          <a:prstGeom prst="rect">
            <a:avLst/>
          </a:prstGeom>
          <a:noFill/>
        </p:spPr>
        <p:txBody>
          <a:bodyPr wrap="none" lIns="0" tIns="0" rIns="0" bIns="0" rtlCol="0" anchor="t" anchorCtr="0">
            <a:spAutoFit/>
          </a:bodyPr>
          <a:lstStyle/>
          <a:p>
            <a:pPr>
              <a:lnSpc>
                <a:spcPct val="130000"/>
              </a:lnSpc>
            </a:pPr>
            <a:r>
              <a:rPr lang="ja-JP" sz="2000" b="1">
                <a:solidFill>
                  <a:srgbClr val="0B3274"/>
                </a:solidFill>
                <a:latin typeface="Meiryo"/>
                <a:ea typeface="Meiryo"/>
                <a:cs typeface="+mn-lt"/>
              </a:rPr>
              <a:t>改善1</a:t>
            </a:r>
            <a:r>
              <a:rPr lang="ja-JP" altLang="en-US" sz="2000" b="1">
                <a:solidFill>
                  <a:srgbClr val="0B3274"/>
                </a:solidFill>
                <a:latin typeface="Meiryo"/>
                <a:ea typeface="Meiryo"/>
                <a:cs typeface="+mn-lt"/>
              </a:rPr>
              <a:t>：利用目的に応じた</a:t>
            </a:r>
            <a:r>
              <a:rPr lang="ja-JP" sz="2000" b="1">
                <a:solidFill>
                  <a:srgbClr val="0B3274"/>
                </a:solidFill>
                <a:latin typeface="Meiryo"/>
                <a:ea typeface="Meiryo"/>
                <a:cs typeface="+mn-lt"/>
              </a:rPr>
              <a:t>情報の導線設計</a:t>
            </a:r>
            <a:endParaRPr lang="en-US"/>
          </a:p>
        </p:txBody>
      </p:sp>
      <p:sp>
        <p:nvSpPr>
          <p:cNvPr id="6" name="スライド番号プレースホルダー 5">
            <a:extLst>
              <a:ext uri="{FF2B5EF4-FFF2-40B4-BE49-F238E27FC236}">
                <a16:creationId xmlns:a16="http://schemas.microsoft.com/office/drawing/2014/main" id="{29BA345B-7960-A948-8C70-F69EA2B01F0A}"/>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12</a:t>
            </a:fld>
            <a:endParaRPr lang="ja-JP" altLang="en-US"/>
          </a:p>
        </p:txBody>
      </p:sp>
      <p:sp>
        <p:nvSpPr>
          <p:cNvPr id="43" name="テキスト ボックス 42">
            <a:extLst>
              <a:ext uri="{FF2B5EF4-FFF2-40B4-BE49-F238E27FC236}">
                <a16:creationId xmlns:a16="http://schemas.microsoft.com/office/drawing/2014/main" id="{28B59062-EFFB-644F-0991-81DCA62E2414}"/>
              </a:ext>
            </a:extLst>
          </p:cNvPr>
          <p:cNvSpPr txBox="1"/>
          <p:nvPr/>
        </p:nvSpPr>
        <p:spPr>
          <a:xfrm>
            <a:off x="539557" y="146078"/>
            <a:ext cx="4828245" cy="215444"/>
          </a:xfrm>
          <a:prstGeom prst="rect">
            <a:avLst/>
          </a:prstGeom>
          <a:noFill/>
        </p:spPr>
        <p:txBody>
          <a:bodyPr wrap="square" lIns="0" tIns="0" rIns="0" bIns="0" rtlCol="0" anchor="t">
            <a:spAutoFit/>
          </a:bodyPr>
          <a:lstStyle/>
          <a:p>
            <a:pPr>
              <a:tabLst>
                <a:tab pos="540000" algn="l"/>
              </a:tabLst>
            </a:pPr>
            <a:r>
              <a:rPr lang="en-US" sz="1400">
                <a:solidFill>
                  <a:schemeClr val="bg1"/>
                </a:solidFill>
                <a:ea typeface="+mn-lt"/>
              </a:rPr>
              <a:t>03</a:t>
            </a:r>
            <a:r>
              <a:rPr lang="ja-JP" altLang="en-US" sz="1400">
                <a:solidFill>
                  <a:schemeClr val="bg1"/>
                </a:solidFill>
                <a:ea typeface="+mn-lt"/>
              </a:rPr>
              <a:t>　</a:t>
            </a:r>
            <a:r>
              <a:rPr lang="en-US" altLang="ja-JP" sz="1400">
                <a:solidFill>
                  <a:schemeClr val="bg1"/>
                </a:solidFill>
                <a:ea typeface="+mn-lt"/>
              </a:rPr>
              <a:t> </a:t>
            </a:r>
            <a:r>
              <a:rPr lang="ja-JP" sz="1400">
                <a:solidFill>
                  <a:schemeClr val="bg1"/>
                </a:solidFill>
                <a:latin typeface="Meiryo"/>
                <a:ea typeface="Meiryo"/>
              </a:rPr>
              <a:t>提案の全体方針</a:t>
            </a:r>
          </a:p>
        </p:txBody>
      </p:sp>
      <p:sp>
        <p:nvSpPr>
          <p:cNvPr id="14" name="テキスト ボックス 8">
            <a:extLst>
              <a:ext uri="{FF2B5EF4-FFF2-40B4-BE49-F238E27FC236}">
                <a16:creationId xmlns:a16="http://schemas.microsoft.com/office/drawing/2014/main" id="{E9225A9E-5303-E6EC-852D-D5E99F77B909}"/>
              </a:ext>
            </a:extLst>
          </p:cNvPr>
          <p:cNvSpPr txBox="1"/>
          <p:nvPr/>
        </p:nvSpPr>
        <p:spPr>
          <a:xfrm>
            <a:off x="782595" y="1551225"/>
            <a:ext cx="4719241" cy="330702"/>
          </a:xfrm>
          <a:prstGeom prst="rect">
            <a:avLst/>
          </a:prstGeom>
          <a:noFill/>
        </p:spPr>
        <p:txBody>
          <a:bodyPr wrap="none" lIns="0" tIns="14400" rIns="0" bIns="14400" rtlCol="0" anchor="t" anchorCtr="0">
            <a:spAutoFit/>
          </a:bodyPr>
          <a:lstStyle/>
          <a:p>
            <a:pPr lvl="0">
              <a:lnSpc>
                <a:spcPct val="130000"/>
              </a:lnSpc>
              <a:spcBef>
                <a:spcPts val="800"/>
              </a:spcBef>
            </a:pPr>
            <a:r>
              <a:rPr lang="ja-JP" altLang="en-US" sz="1600" b="1">
                <a:solidFill>
                  <a:srgbClr val="000000"/>
                </a:solidFill>
                <a:latin typeface="Meiryo"/>
                <a:ea typeface="Meiryo"/>
                <a:cs typeface="+mn-lt"/>
              </a:rPr>
              <a:t>奨学金利用者向け</a:t>
            </a:r>
            <a:r>
              <a:rPr lang="ja-JP" sz="1600" b="1">
                <a:solidFill>
                  <a:srgbClr val="000000"/>
                </a:solidFill>
                <a:latin typeface="Meiryo"/>
                <a:ea typeface="Meiryo"/>
                <a:cs typeface="+mn-lt"/>
              </a:rPr>
              <a:t>｜情報を探しやすい構成の考え方</a:t>
            </a:r>
            <a:endParaRPr lang="en-US"/>
          </a:p>
        </p:txBody>
      </p:sp>
      <p:sp>
        <p:nvSpPr>
          <p:cNvPr id="4" name="テキスト ボックス 13">
            <a:extLst>
              <a:ext uri="{FF2B5EF4-FFF2-40B4-BE49-F238E27FC236}">
                <a16:creationId xmlns:a16="http://schemas.microsoft.com/office/drawing/2014/main" id="{95E20C25-2A8A-17E9-ADAB-B8FA81B0C32E}"/>
              </a:ext>
            </a:extLst>
          </p:cNvPr>
          <p:cNvSpPr txBox="1"/>
          <p:nvPr/>
        </p:nvSpPr>
        <p:spPr>
          <a:xfrm>
            <a:off x="787972" y="6389460"/>
            <a:ext cx="11144987" cy="255297"/>
          </a:xfrm>
          <a:prstGeom prst="rect">
            <a:avLst/>
          </a:prstGeom>
          <a:noFill/>
        </p:spPr>
        <p:txBody>
          <a:bodyPr wrap="square" lIns="0" tIns="14400" rIns="0" bIns="14400" rtlCol="0" anchor="t" anchorCtr="0">
            <a:spAutoFit/>
          </a:bodyPr>
          <a:lstStyle/>
          <a:p>
            <a:pPr>
              <a:lnSpc>
                <a:spcPct val="130000"/>
              </a:lnSpc>
              <a:spcBef>
                <a:spcPts val="800"/>
              </a:spcBef>
            </a:pPr>
            <a:r>
              <a:rPr lang="en-US" altLang="ja-JP" sz="1200" b="0" i="0" dirty="0">
                <a:effectLst/>
                <a:latin typeface="メイリオ"/>
                <a:ea typeface="メイリオ"/>
                <a:cs typeface="+mn-lt"/>
              </a:rPr>
              <a:t>※</a:t>
            </a:r>
            <a:r>
              <a:rPr lang="ja-JP" sz="1200">
                <a:latin typeface="メイリオ"/>
                <a:ea typeface="メイリオ"/>
                <a:cs typeface="+mn-lt"/>
              </a:rPr>
              <a:t> 本ページは、奨学金利用者向けの</a:t>
            </a:r>
            <a:r>
              <a:rPr lang="ja-JP" altLang="en-US" sz="1200">
                <a:latin typeface="メイリオ"/>
                <a:ea typeface="メイリオ"/>
                <a:cs typeface="+mn-lt"/>
              </a:rPr>
              <a:t>「</a:t>
            </a:r>
            <a:r>
              <a:rPr lang="ja-JP" sz="1200">
                <a:latin typeface="メイリオ"/>
                <a:ea typeface="メイリオ"/>
                <a:cs typeface="+mn-lt"/>
              </a:rPr>
              <a:t>情報整理の考え方</a:t>
            </a:r>
            <a:r>
              <a:rPr lang="ja-JP" altLang="en-US" sz="1200">
                <a:latin typeface="メイリオ"/>
                <a:ea typeface="メイリオ"/>
                <a:cs typeface="+mn-lt"/>
              </a:rPr>
              <a:t>」</a:t>
            </a:r>
            <a:r>
              <a:rPr lang="ja-JP" sz="1200">
                <a:latin typeface="メイリオ"/>
                <a:ea typeface="メイリオ"/>
                <a:cs typeface="+mn-lt"/>
              </a:rPr>
              <a:t>を示す参考例です。</a:t>
            </a:r>
            <a:r>
              <a:rPr lang="ja-JP" altLang="en-US" sz="1200">
                <a:latin typeface="メイリオ"/>
                <a:ea typeface="メイリオ"/>
                <a:cs typeface="+mn-lt"/>
              </a:rPr>
              <a:t>デザイン</a:t>
            </a:r>
            <a:r>
              <a:rPr lang="ja-JP" sz="1200">
                <a:latin typeface="メイリオ"/>
                <a:ea typeface="メイリオ"/>
                <a:cs typeface="+mn-lt"/>
              </a:rPr>
              <a:t>・表現・</a:t>
            </a:r>
            <a:r>
              <a:rPr lang="en-US" altLang="ja-JP" sz="1200">
                <a:latin typeface="メイリオ"/>
                <a:ea typeface="メイリオ"/>
                <a:cs typeface="+mn-lt"/>
              </a:rPr>
              <a:t>UI</a:t>
            </a:r>
            <a:r>
              <a:rPr lang="ja-JP" sz="1200">
                <a:latin typeface="メイリオ"/>
                <a:ea typeface="メイリオ"/>
                <a:cs typeface="+mn-lt"/>
              </a:rPr>
              <a:t>を踏</a:t>
            </a:r>
            <a:r>
              <a:rPr lang="ja-JP" altLang="en-US" sz="1200">
                <a:latin typeface="メイリオ"/>
                <a:ea typeface="メイリオ"/>
                <a:cs typeface="+mn-lt"/>
              </a:rPr>
              <a:t>襲する意図はあり</a:t>
            </a:r>
            <a:r>
              <a:rPr lang="ja-JP" sz="1200">
                <a:latin typeface="メイリオ"/>
                <a:ea typeface="メイリオ"/>
                <a:cs typeface="+mn-lt"/>
              </a:rPr>
              <a:t>ま</a:t>
            </a:r>
            <a:r>
              <a:rPr lang="ja-JP" altLang="en-US" sz="1200">
                <a:latin typeface="メイリオ"/>
                <a:ea typeface="メイリオ"/>
                <a:cs typeface="+mn-lt"/>
              </a:rPr>
              <a:t>せん</a:t>
            </a:r>
            <a:r>
              <a:rPr lang="ja-JP" sz="1200">
                <a:latin typeface="メイリオ"/>
                <a:ea typeface="メイリオ"/>
                <a:cs typeface="+mn-lt"/>
              </a:rPr>
              <a:t>。</a:t>
            </a:r>
            <a:endParaRPr lang="en-US"/>
          </a:p>
        </p:txBody>
      </p:sp>
      <p:pic>
        <p:nvPicPr>
          <p:cNvPr id="10" name="Picture 9">
            <a:extLst>
              <a:ext uri="{FF2B5EF4-FFF2-40B4-BE49-F238E27FC236}">
                <a16:creationId xmlns:a16="http://schemas.microsoft.com/office/drawing/2014/main" id="{45AECE45-423B-2F78-F006-4A69AA3B9714}"/>
              </a:ext>
            </a:extLst>
          </p:cNvPr>
          <p:cNvPicPr>
            <a:picLocks noChangeAspect="1"/>
          </p:cNvPicPr>
          <p:nvPr/>
        </p:nvPicPr>
        <p:blipFill>
          <a:blip r:embed="rId2"/>
          <a:stretch>
            <a:fillRect/>
          </a:stretch>
        </p:blipFill>
        <p:spPr>
          <a:xfrm>
            <a:off x="3234041" y="2590800"/>
            <a:ext cx="5520717" cy="3441700"/>
          </a:xfrm>
          <a:prstGeom prst="rect">
            <a:avLst/>
          </a:prstGeom>
          <a:ln>
            <a:solidFill>
              <a:srgbClr val="A6A6A6"/>
            </a:solidFill>
          </a:ln>
        </p:spPr>
      </p:pic>
      <p:grpSp>
        <p:nvGrpSpPr>
          <p:cNvPr id="22" name="グループ化 7">
            <a:extLst>
              <a:ext uri="{FF2B5EF4-FFF2-40B4-BE49-F238E27FC236}">
                <a16:creationId xmlns:a16="http://schemas.microsoft.com/office/drawing/2014/main" id="{11E1C386-8C34-25B2-44EF-1480B145D0CE}"/>
              </a:ext>
            </a:extLst>
          </p:cNvPr>
          <p:cNvGrpSpPr/>
          <p:nvPr/>
        </p:nvGrpSpPr>
        <p:grpSpPr>
          <a:xfrm>
            <a:off x="9152526" y="4563646"/>
            <a:ext cx="2117111" cy="1138365"/>
            <a:chOff x="8902053" y="1795046"/>
            <a:chExt cx="2484000" cy="1138365"/>
          </a:xfrm>
        </p:grpSpPr>
        <p:sp>
          <p:nvSpPr>
            <p:cNvPr id="49" name="片側の 2 つの角を丸めた四角形 33">
              <a:extLst>
                <a:ext uri="{FF2B5EF4-FFF2-40B4-BE49-F238E27FC236}">
                  <a16:creationId xmlns:a16="http://schemas.microsoft.com/office/drawing/2014/main" id="{7F0D007F-C4B4-81EC-663E-7CB80BCA990B}"/>
                </a:ext>
              </a:extLst>
            </p:cNvPr>
            <p:cNvSpPr/>
            <p:nvPr/>
          </p:nvSpPr>
          <p:spPr>
            <a:xfrm>
              <a:off x="8902053" y="1795046"/>
              <a:ext cx="2484000" cy="368478"/>
            </a:xfrm>
            <a:prstGeom prst="round2SameRect">
              <a:avLst>
                <a:gd name="adj1" fmla="val 11934"/>
                <a:gd name="adj2" fmla="val 0"/>
              </a:avLst>
            </a:prstGeom>
            <a:solidFill>
              <a:srgbClr val="0B3274"/>
            </a:solidFill>
            <a:ln w="12700">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nSpc>
                  <a:spcPct val="130000"/>
                </a:lnSpc>
              </a:pPr>
              <a:r>
                <a:rPr lang="ja-JP" sz="1200" b="1">
                  <a:latin typeface="Meiryo"/>
                  <a:ea typeface="Meiryo"/>
                </a:rPr>
                <a:t>「対象者から探す」</a:t>
              </a:r>
              <a:endParaRPr lang="en-US" altLang="ja-JP" sz="1200"/>
            </a:p>
          </p:txBody>
        </p:sp>
        <p:sp>
          <p:nvSpPr>
            <p:cNvPr id="51" name="片側の 2 つの角を丸めた四角形 34">
              <a:extLst>
                <a:ext uri="{FF2B5EF4-FFF2-40B4-BE49-F238E27FC236}">
                  <a16:creationId xmlns:a16="http://schemas.microsoft.com/office/drawing/2014/main" id="{94EFE791-35CD-2D5D-F788-9BBB6EBF60F4}"/>
                </a:ext>
              </a:extLst>
            </p:cNvPr>
            <p:cNvSpPr/>
            <p:nvPr/>
          </p:nvSpPr>
          <p:spPr>
            <a:xfrm>
              <a:off x="8902053" y="2163031"/>
              <a:ext cx="2484000" cy="770380"/>
            </a:xfrm>
            <a:prstGeom prst="round2SameRect">
              <a:avLst>
                <a:gd name="adj1" fmla="val 0"/>
                <a:gd name="adj2" fmla="val 0"/>
              </a:avLst>
            </a:prstGeom>
            <a:solidFill>
              <a:schemeClr val="bg1"/>
            </a:solidFill>
            <a:ln w="12700">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90000" rIns="91440" bIns="90000" rtlCol="0" anchor="t" anchorCtr="0">
              <a:spAutoFit/>
            </a:bodyP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nSpc>
                  <a:spcPct val="130000"/>
                </a:lnSpc>
              </a:pPr>
              <a:r>
                <a:rPr lang="ja-JP" sz="1000">
                  <a:solidFill>
                    <a:srgbClr val="1A1A1A"/>
                  </a:solidFill>
                  <a:latin typeface="Meiryo"/>
                  <a:ea typeface="Meiryo"/>
                </a:rPr>
                <a:t>利用者の立場（学生・保護者など）に応じて関連する情報をまとめて確認できる構成例</a:t>
              </a:r>
              <a:endParaRPr lang="en-US" sz="1000"/>
            </a:p>
          </p:txBody>
        </p:sp>
      </p:grpSp>
      <p:cxnSp>
        <p:nvCxnSpPr>
          <p:cNvPr id="37" name="直線矢印コネクタ 37">
            <a:extLst>
              <a:ext uri="{FF2B5EF4-FFF2-40B4-BE49-F238E27FC236}">
                <a16:creationId xmlns:a16="http://schemas.microsoft.com/office/drawing/2014/main" id="{BFF2A2A0-7493-E2C6-5F07-F13D6A58F7EC}"/>
              </a:ext>
            </a:extLst>
          </p:cNvPr>
          <p:cNvCxnSpPr>
            <a:cxnSpLocks/>
          </p:cNvCxnSpPr>
          <p:nvPr/>
        </p:nvCxnSpPr>
        <p:spPr>
          <a:xfrm flipH="1">
            <a:off x="8524808" y="5146187"/>
            <a:ext cx="607962" cy="246468"/>
          </a:xfrm>
          <a:prstGeom prst="straightConnector1">
            <a:avLst/>
          </a:prstGeom>
          <a:ln cap="rnd">
            <a:solidFill>
              <a:srgbClr val="0B3274"/>
            </a:solidFill>
            <a:round/>
            <a:headEnd type="oval"/>
            <a:tailEnd type="oval"/>
          </a:ln>
        </p:spPr>
        <p:style>
          <a:lnRef idx="2">
            <a:schemeClr val="accent1"/>
          </a:lnRef>
          <a:fillRef idx="0">
            <a:schemeClr val="accent1"/>
          </a:fillRef>
          <a:effectRef idx="1">
            <a:schemeClr val="accent1"/>
          </a:effectRef>
          <a:fontRef idx="minor">
            <a:schemeClr val="tx1"/>
          </a:fontRef>
        </p:style>
      </p:cxnSp>
      <p:grpSp>
        <p:nvGrpSpPr>
          <p:cNvPr id="52" name="グループ化 23">
            <a:extLst>
              <a:ext uri="{FF2B5EF4-FFF2-40B4-BE49-F238E27FC236}">
                <a16:creationId xmlns:a16="http://schemas.microsoft.com/office/drawing/2014/main" id="{B5BC99B4-EBC2-F849-0436-792BDF7A497E}"/>
              </a:ext>
            </a:extLst>
          </p:cNvPr>
          <p:cNvGrpSpPr/>
          <p:nvPr/>
        </p:nvGrpSpPr>
        <p:grpSpPr>
          <a:xfrm>
            <a:off x="690676" y="3341702"/>
            <a:ext cx="2210550" cy="1338420"/>
            <a:chOff x="4005376" y="2033602"/>
            <a:chExt cx="1620000" cy="1338420"/>
          </a:xfrm>
        </p:grpSpPr>
        <p:sp>
          <p:nvSpPr>
            <p:cNvPr id="54" name="片側の 2 つの角を丸めた四角形 19">
              <a:extLst>
                <a:ext uri="{FF2B5EF4-FFF2-40B4-BE49-F238E27FC236}">
                  <a16:creationId xmlns:a16="http://schemas.microsoft.com/office/drawing/2014/main" id="{87129F82-1C00-6CC1-1F74-8E42D1FA8E47}"/>
                </a:ext>
              </a:extLst>
            </p:cNvPr>
            <p:cNvSpPr/>
            <p:nvPr/>
          </p:nvSpPr>
          <p:spPr>
            <a:xfrm>
              <a:off x="4005376" y="2033602"/>
              <a:ext cx="1620000" cy="368478"/>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nSpc>
                  <a:spcPct val="130000"/>
                </a:lnSpc>
              </a:pPr>
              <a:r>
                <a:rPr lang="ja-JP" sz="1200" b="1">
                  <a:latin typeface="Meiryo"/>
                  <a:ea typeface="Meiryo"/>
                </a:rPr>
                <a:t>「目的から探す」</a:t>
              </a:r>
              <a:endParaRPr lang="en-US" altLang="ja-JP" sz="1200"/>
            </a:p>
          </p:txBody>
        </p:sp>
        <p:sp>
          <p:nvSpPr>
            <p:cNvPr id="55" name="片側の 2 つの角を丸めた四角形 45">
              <a:extLst>
                <a:ext uri="{FF2B5EF4-FFF2-40B4-BE49-F238E27FC236}">
                  <a16:creationId xmlns:a16="http://schemas.microsoft.com/office/drawing/2014/main" id="{A16C2BF1-7C08-BE1C-763C-17B61D92AE8F}"/>
                </a:ext>
              </a:extLst>
            </p:cNvPr>
            <p:cNvSpPr/>
            <p:nvPr/>
          </p:nvSpPr>
          <p:spPr>
            <a:xfrm>
              <a:off x="4005376" y="2401587"/>
              <a:ext cx="1620000" cy="970435"/>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90000" rIns="91440" bIns="90000" rtlCol="0" anchor="t" anchorCtr="0">
              <a:spAutoFit/>
            </a:bodyP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nSpc>
                  <a:spcPct val="130000"/>
                </a:lnSpc>
              </a:pPr>
              <a:r>
                <a:rPr lang="ja-JP" sz="1000" dirty="0">
                  <a:solidFill>
                    <a:srgbClr val="1A1A1A"/>
                  </a:solidFill>
                  <a:latin typeface="Meiryo"/>
                  <a:ea typeface="Meiryo"/>
                </a:rPr>
                <a:t>利用者の目的（申請したい／手続きを知り</a:t>
              </a:r>
              <a:r>
                <a:rPr lang="ja-JP" sz="1000">
                  <a:solidFill>
                    <a:srgbClr val="1A1A1A"/>
                  </a:solidFill>
                  <a:latin typeface="Meiryo"/>
                  <a:ea typeface="Meiryo"/>
                </a:rPr>
                <a:t>たい 等）から情報を探</a:t>
              </a:r>
              <a:r>
                <a:rPr lang="ja-JP" altLang="en-US" sz="1000">
                  <a:solidFill>
                    <a:srgbClr val="1A1A1A"/>
                  </a:solidFill>
                  <a:latin typeface="Meiryo"/>
                  <a:ea typeface="Meiryo"/>
                </a:rPr>
                <a:t>し始められ</a:t>
              </a:r>
              <a:r>
                <a:rPr lang="ja-JP" sz="1000">
                  <a:solidFill>
                    <a:srgbClr val="1A1A1A"/>
                  </a:solidFill>
                  <a:latin typeface="Meiryo"/>
                  <a:ea typeface="Meiryo"/>
                </a:rPr>
                <a:t>るよう、入口を整理している例</a:t>
              </a:r>
              <a:endParaRPr lang="en-US" sz="1000"/>
            </a:p>
          </p:txBody>
        </p:sp>
      </p:grpSp>
      <p:cxnSp>
        <p:nvCxnSpPr>
          <p:cNvPr id="53" name="直線矢印コネクタ 34">
            <a:extLst>
              <a:ext uri="{FF2B5EF4-FFF2-40B4-BE49-F238E27FC236}">
                <a16:creationId xmlns:a16="http://schemas.microsoft.com/office/drawing/2014/main" id="{E3B6E3C1-ABC7-AB4F-CC00-9ADF8C260490}"/>
              </a:ext>
            </a:extLst>
          </p:cNvPr>
          <p:cNvCxnSpPr>
            <a:cxnSpLocks/>
          </p:cNvCxnSpPr>
          <p:nvPr/>
        </p:nvCxnSpPr>
        <p:spPr>
          <a:xfrm flipV="1">
            <a:off x="2907576" y="3808900"/>
            <a:ext cx="508609" cy="227115"/>
          </a:xfrm>
          <a:prstGeom prst="straightConnector1">
            <a:avLst/>
          </a:prstGeom>
          <a:ln cap="rnd">
            <a:solidFill>
              <a:srgbClr val="0B3274"/>
            </a:solidFill>
            <a:round/>
            <a:headEnd type="oval"/>
            <a:tailEnd type="oval"/>
          </a:ln>
        </p:spPr>
        <p:style>
          <a:lnRef idx="2">
            <a:schemeClr val="accent1"/>
          </a:lnRef>
          <a:fillRef idx="0">
            <a:schemeClr val="accent1"/>
          </a:fillRef>
          <a:effectRef idx="1">
            <a:schemeClr val="accent1"/>
          </a:effectRef>
          <a:fontRef idx="minor">
            <a:schemeClr val="tx1"/>
          </a:fontRef>
        </p:style>
      </p:cxnSp>
      <p:sp>
        <p:nvSpPr>
          <p:cNvPr id="57" name="テキスト ボックス 36">
            <a:extLst>
              <a:ext uri="{FF2B5EF4-FFF2-40B4-BE49-F238E27FC236}">
                <a16:creationId xmlns:a16="http://schemas.microsoft.com/office/drawing/2014/main" id="{6A164157-BDCD-AB9B-D2D1-C28F2AAEB88E}"/>
              </a:ext>
            </a:extLst>
          </p:cNvPr>
          <p:cNvSpPr txBox="1"/>
          <p:nvPr/>
        </p:nvSpPr>
        <p:spPr>
          <a:xfrm>
            <a:off x="692225" y="1880246"/>
            <a:ext cx="10604350" cy="711733"/>
          </a:xfrm>
          <a:prstGeom prst="rect">
            <a:avLst/>
          </a:prstGeom>
          <a:noFill/>
        </p:spPr>
        <p:txBody>
          <a:bodyPr wrap="square" lIns="91440" tIns="45720" rIns="91440" bIns="45720" anchor="t">
            <a:spAutoFit/>
          </a:bodyPr>
          <a:lstStyle/>
          <a:p>
            <a:pPr>
              <a:lnSpc>
                <a:spcPct val="150000"/>
              </a:lnSpc>
            </a:pPr>
            <a:r>
              <a:rPr lang="ja-JP" sz="1400">
                <a:latin typeface="メイリオ"/>
                <a:ea typeface="メイリオ"/>
              </a:rPr>
              <a:t>奨学金利用</a:t>
            </a:r>
            <a:r>
              <a:rPr lang="ja-JP" altLang="en-US" sz="1400">
                <a:latin typeface="メイリオ"/>
                <a:ea typeface="メイリオ"/>
              </a:rPr>
              <a:t>者に</a:t>
            </a:r>
            <a:r>
              <a:rPr lang="ja-JP" sz="1400">
                <a:latin typeface="メイリオ"/>
                <a:ea typeface="メイリオ"/>
              </a:rPr>
              <a:t>は、</a:t>
            </a:r>
            <a:r>
              <a:rPr lang="en-US" altLang="ja-JP" sz="1400" b="1">
                <a:latin typeface="メイリオ"/>
                <a:ea typeface="メイリオ"/>
              </a:rPr>
              <a:t>JASSO</a:t>
            </a:r>
            <a:r>
              <a:rPr lang="ja-JP" sz="1400" b="1">
                <a:latin typeface="メイリオ"/>
                <a:ea typeface="メイリオ"/>
              </a:rPr>
              <a:t>の</a:t>
            </a:r>
            <a:r>
              <a:rPr lang="ja-JP" altLang="en-US" sz="1400" b="1">
                <a:latin typeface="メイリオ"/>
                <a:ea typeface="メイリオ"/>
              </a:rPr>
              <a:t>ように「</a:t>
            </a:r>
            <a:r>
              <a:rPr lang="ja-JP" sz="1400" b="1">
                <a:latin typeface="メイリオ"/>
                <a:ea typeface="メイリオ"/>
              </a:rPr>
              <a:t>目的</a:t>
            </a:r>
            <a:r>
              <a:rPr lang="ja-JP" altLang="en-US" sz="1400" b="1">
                <a:latin typeface="メイリオ"/>
                <a:ea typeface="メイリオ"/>
              </a:rPr>
              <a:t>別</a:t>
            </a:r>
            <a:r>
              <a:rPr lang="ja-JP" sz="1400" b="1">
                <a:latin typeface="メイリオ"/>
                <a:ea typeface="メイリオ"/>
              </a:rPr>
              <a:t>に情報を</a:t>
            </a:r>
            <a:r>
              <a:rPr lang="ja-JP" altLang="en-US" sz="1400" b="1">
                <a:latin typeface="メイリオ"/>
                <a:ea typeface="メイリオ"/>
              </a:rPr>
              <a:t>探せる</a:t>
            </a:r>
            <a:r>
              <a:rPr lang="ja-JP" sz="1400" b="1">
                <a:latin typeface="メイリオ"/>
                <a:ea typeface="メイリオ"/>
              </a:rPr>
              <a:t>整理</a:t>
            </a:r>
            <a:r>
              <a:rPr lang="ja-JP" altLang="en-US" sz="1400" b="1">
                <a:latin typeface="メイリオ"/>
                <a:ea typeface="メイリオ"/>
              </a:rPr>
              <a:t>された構成」</a:t>
            </a:r>
            <a:r>
              <a:rPr lang="ja-JP" altLang="en-US" sz="1400">
                <a:latin typeface="メイリオ"/>
                <a:ea typeface="メイリオ"/>
              </a:rPr>
              <a:t>を参考としながら、必要な情報に迷わずたどり着けることを重視</a:t>
            </a:r>
            <a:r>
              <a:rPr lang="ja-JP" sz="1400" dirty="0">
                <a:latin typeface="メイリオ"/>
                <a:ea typeface="メイリオ"/>
              </a:rPr>
              <a:t>します。</a:t>
            </a:r>
            <a:endParaRPr lang="en-US" altLang="ja-JP" dirty="0"/>
          </a:p>
        </p:txBody>
      </p:sp>
      <p:sp>
        <p:nvSpPr>
          <p:cNvPr id="58" name="Rectangle 57">
            <a:extLst>
              <a:ext uri="{FF2B5EF4-FFF2-40B4-BE49-F238E27FC236}">
                <a16:creationId xmlns:a16="http://schemas.microsoft.com/office/drawing/2014/main" id="{4F8426B4-6D5C-0674-727C-6E5FF5DE7120}"/>
              </a:ext>
            </a:extLst>
          </p:cNvPr>
          <p:cNvSpPr/>
          <p:nvPr/>
        </p:nvSpPr>
        <p:spPr>
          <a:xfrm>
            <a:off x="3505200" y="3003550"/>
            <a:ext cx="4975578" cy="15621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5E3C9F9-D4F2-A94B-B72E-9705C54364A9}"/>
              </a:ext>
            </a:extLst>
          </p:cNvPr>
          <p:cNvSpPr/>
          <p:nvPr/>
        </p:nvSpPr>
        <p:spPr>
          <a:xfrm>
            <a:off x="3473450" y="4825999"/>
            <a:ext cx="5007328" cy="12001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640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61203-2D7E-0776-12B5-BCD5E3815EE4}"/>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7D6F1B4-4166-D70B-B51D-161472CDB777}"/>
              </a:ext>
            </a:extLst>
          </p:cNvPr>
          <p:cNvSpPr txBox="1"/>
          <p:nvPr/>
        </p:nvSpPr>
        <p:spPr>
          <a:xfrm>
            <a:off x="1053382" y="845112"/>
            <a:ext cx="4789773" cy="377026"/>
          </a:xfrm>
          <a:prstGeom prst="rect">
            <a:avLst/>
          </a:prstGeom>
          <a:noFill/>
        </p:spPr>
        <p:txBody>
          <a:bodyPr wrap="none" lIns="0" tIns="0" rIns="0" bIns="0" rtlCol="0" anchor="t" anchorCtr="0">
            <a:spAutoFit/>
          </a:bodyPr>
          <a:lstStyle/>
          <a:p>
            <a:pPr>
              <a:lnSpc>
                <a:spcPct val="130000"/>
              </a:lnSpc>
            </a:pPr>
            <a:r>
              <a:rPr lang="ja-JP" sz="2000" b="1">
                <a:solidFill>
                  <a:srgbClr val="0B3274"/>
                </a:solidFill>
                <a:latin typeface="Meiryo"/>
                <a:ea typeface="Meiryo"/>
                <a:cs typeface="+mn-lt"/>
              </a:rPr>
              <a:t>改善1</a:t>
            </a:r>
            <a:r>
              <a:rPr lang="ja-JP" altLang="en-US" sz="2000" b="1">
                <a:solidFill>
                  <a:srgbClr val="0B3274"/>
                </a:solidFill>
                <a:latin typeface="Meiryo"/>
                <a:ea typeface="Meiryo"/>
                <a:cs typeface="+mn-lt"/>
              </a:rPr>
              <a:t>：利用目的に応じた</a:t>
            </a:r>
            <a:r>
              <a:rPr lang="ja-JP" sz="2000" b="1">
                <a:solidFill>
                  <a:srgbClr val="0B3274"/>
                </a:solidFill>
                <a:latin typeface="Meiryo"/>
                <a:ea typeface="Meiryo"/>
                <a:cs typeface="+mn-lt"/>
              </a:rPr>
              <a:t>情報の導線設計</a:t>
            </a:r>
            <a:endParaRPr lang="en-US"/>
          </a:p>
        </p:txBody>
      </p:sp>
      <p:sp>
        <p:nvSpPr>
          <p:cNvPr id="6" name="スライド番号プレースホルダー 5">
            <a:extLst>
              <a:ext uri="{FF2B5EF4-FFF2-40B4-BE49-F238E27FC236}">
                <a16:creationId xmlns:a16="http://schemas.microsoft.com/office/drawing/2014/main" id="{1EA231DD-682A-48E7-DAF3-5F334E7D68A4}"/>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13</a:t>
            </a:fld>
            <a:endParaRPr lang="ja-JP" altLang="en-US"/>
          </a:p>
        </p:txBody>
      </p:sp>
      <p:sp>
        <p:nvSpPr>
          <p:cNvPr id="43" name="テキスト ボックス 42">
            <a:extLst>
              <a:ext uri="{FF2B5EF4-FFF2-40B4-BE49-F238E27FC236}">
                <a16:creationId xmlns:a16="http://schemas.microsoft.com/office/drawing/2014/main" id="{BBD1B988-2BB4-C441-0128-310F5391D774}"/>
              </a:ext>
            </a:extLst>
          </p:cNvPr>
          <p:cNvSpPr txBox="1"/>
          <p:nvPr/>
        </p:nvSpPr>
        <p:spPr>
          <a:xfrm>
            <a:off x="539557" y="146078"/>
            <a:ext cx="4828245" cy="215444"/>
          </a:xfrm>
          <a:prstGeom prst="rect">
            <a:avLst/>
          </a:prstGeom>
          <a:noFill/>
        </p:spPr>
        <p:txBody>
          <a:bodyPr wrap="square" lIns="0" tIns="0" rIns="0" bIns="0" rtlCol="0" anchor="t">
            <a:spAutoFit/>
          </a:bodyPr>
          <a:lstStyle/>
          <a:p>
            <a:pPr>
              <a:tabLst>
                <a:tab pos="540000" algn="l"/>
              </a:tabLst>
            </a:pPr>
            <a:r>
              <a:rPr lang="en-US" sz="1400">
                <a:solidFill>
                  <a:schemeClr val="bg1"/>
                </a:solidFill>
                <a:ea typeface="+mn-lt"/>
              </a:rPr>
              <a:t>03</a:t>
            </a:r>
            <a:r>
              <a:rPr lang="ja-JP" altLang="en-US" sz="1400">
                <a:solidFill>
                  <a:schemeClr val="bg1"/>
                </a:solidFill>
                <a:ea typeface="+mn-lt"/>
              </a:rPr>
              <a:t>　</a:t>
            </a:r>
            <a:r>
              <a:rPr lang="en-US" altLang="ja-JP" sz="1400">
                <a:solidFill>
                  <a:schemeClr val="bg1"/>
                </a:solidFill>
                <a:ea typeface="+mn-lt"/>
              </a:rPr>
              <a:t> </a:t>
            </a:r>
            <a:r>
              <a:rPr lang="ja-JP" sz="1400">
                <a:solidFill>
                  <a:schemeClr val="bg1"/>
                </a:solidFill>
                <a:latin typeface="Meiryo"/>
                <a:ea typeface="Meiryo"/>
              </a:rPr>
              <a:t>提案の全体方針</a:t>
            </a:r>
          </a:p>
        </p:txBody>
      </p:sp>
      <p:sp>
        <p:nvSpPr>
          <p:cNvPr id="14" name="テキスト ボックス 8">
            <a:extLst>
              <a:ext uri="{FF2B5EF4-FFF2-40B4-BE49-F238E27FC236}">
                <a16:creationId xmlns:a16="http://schemas.microsoft.com/office/drawing/2014/main" id="{F2DD3895-2169-EB0F-9274-0EEB25BD421A}"/>
              </a:ext>
            </a:extLst>
          </p:cNvPr>
          <p:cNvSpPr txBox="1"/>
          <p:nvPr/>
        </p:nvSpPr>
        <p:spPr>
          <a:xfrm>
            <a:off x="782595" y="1551225"/>
            <a:ext cx="4924425" cy="330702"/>
          </a:xfrm>
          <a:prstGeom prst="rect">
            <a:avLst/>
          </a:prstGeom>
          <a:noFill/>
        </p:spPr>
        <p:txBody>
          <a:bodyPr wrap="none" lIns="0" tIns="14400" rIns="0" bIns="14400" rtlCol="0" anchor="t" anchorCtr="0">
            <a:spAutoFit/>
          </a:bodyPr>
          <a:lstStyle/>
          <a:p>
            <a:pPr lvl="0">
              <a:lnSpc>
                <a:spcPct val="130000"/>
              </a:lnSpc>
              <a:spcBef>
                <a:spcPts val="800"/>
              </a:spcBef>
            </a:pPr>
            <a:r>
              <a:rPr lang="ja-JP" sz="1600" b="1">
                <a:solidFill>
                  <a:srgbClr val="000000"/>
                </a:solidFill>
                <a:latin typeface="Meiryo"/>
                <a:ea typeface="Meiryo"/>
                <a:cs typeface="+mn-lt"/>
              </a:rPr>
              <a:t>寄付者向け｜</a:t>
            </a:r>
            <a:r>
              <a:rPr lang="ja-JP" altLang="en-US" sz="1600" b="1">
                <a:solidFill>
                  <a:srgbClr val="000000"/>
                </a:solidFill>
                <a:latin typeface="Meiryo"/>
                <a:ea typeface="Meiryo"/>
                <a:cs typeface="+mn-lt"/>
              </a:rPr>
              <a:t>共感</a:t>
            </a:r>
            <a:r>
              <a:rPr lang="ja-JP" sz="1600" b="1">
                <a:solidFill>
                  <a:srgbClr val="000000"/>
                </a:solidFill>
                <a:latin typeface="Meiryo"/>
                <a:ea typeface="Meiryo"/>
                <a:cs typeface="+mn-lt"/>
              </a:rPr>
              <a:t>を</a:t>
            </a:r>
            <a:r>
              <a:rPr lang="ja-JP" altLang="en-US" sz="1600" b="1">
                <a:solidFill>
                  <a:srgbClr val="000000"/>
                </a:solidFill>
                <a:latin typeface="Meiryo"/>
                <a:ea typeface="Meiryo"/>
                <a:cs typeface="+mn-lt"/>
              </a:rPr>
              <a:t>得て行動につなげる</a:t>
            </a:r>
            <a:r>
              <a:rPr lang="ja-JP" sz="1600" b="1">
                <a:solidFill>
                  <a:srgbClr val="000000"/>
                </a:solidFill>
                <a:latin typeface="Meiryo"/>
                <a:ea typeface="Meiryo"/>
                <a:cs typeface="+mn-lt"/>
              </a:rPr>
              <a:t>構成の考え方</a:t>
            </a:r>
            <a:endParaRPr lang="en-US"/>
          </a:p>
        </p:txBody>
      </p:sp>
      <p:sp>
        <p:nvSpPr>
          <p:cNvPr id="4" name="テキスト ボックス 13">
            <a:extLst>
              <a:ext uri="{FF2B5EF4-FFF2-40B4-BE49-F238E27FC236}">
                <a16:creationId xmlns:a16="http://schemas.microsoft.com/office/drawing/2014/main" id="{9765A3C7-DAC6-0CAD-E9DF-79BD6D204567}"/>
              </a:ext>
            </a:extLst>
          </p:cNvPr>
          <p:cNvSpPr txBox="1"/>
          <p:nvPr/>
        </p:nvSpPr>
        <p:spPr>
          <a:xfrm>
            <a:off x="777534" y="6049246"/>
            <a:ext cx="11144987" cy="495363"/>
          </a:xfrm>
          <a:prstGeom prst="rect">
            <a:avLst/>
          </a:prstGeom>
          <a:noFill/>
        </p:spPr>
        <p:txBody>
          <a:bodyPr wrap="square" lIns="0" tIns="14400" rIns="0" bIns="14400" rtlCol="0" anchor="t" anchorCtr="0">
            <a:spAutoFit/>
          </a:bodyPr>
          <a:lstStyle/>
          <a:p>
            <a:pPr>
              <a:lnSpc>
                <a:spcPct val="130000"/>
              </a:lnSpc>
              <a:spcBef>
                <a:spcPts val="800"/>
              </a:spcBef>
            </a:pPr>
            <a:r>
              <a:rPr lang="en-US" altLang="ja-JP" sz="1200" b="0" i="0" dirty="0">
                <a:solidFill>
                  <a:schemeClr val="bg2">
                    <a:lumMod val="25000"/>
                  </a:schemeClr>
                </a:solidFill>
                <a:effectLst/>
                <a:latin typeface="メイリオ"/>
                <a:ea typeface="メイリオ"/>
                <a:cs typeface="+mn-lt"/>
              </a:rPr>
              <a:t>※</a:t>
            </a:r>
            <a:r>
              <a:rPr lang="ja-JP" sz="1200" dirty="0">
                <a:solidFill>
                  <a:schemeClr val="bg2">
                    <a:lumMod val="25000"/>
                  </a:schemeClr>
                </a:solidFill>
                <a:latin typeface="メイリオ"/>
                <a:ea typeface="メイリオ"/>
                <a:cs typeface="+mn-lt"/>
              </a:rPr>
              <a:t> </a:t>
            </a:r>
            <a:r>
              <a:rPr lang="ja-JP" altLang="en-US" sz="1200" dirty="0">
                <a:solidFill>
                  <a:schemeClr val="bg2">
                    <a:lumMod val="25000"/>
                  </a:schemeClr>
                </a:solidFill>
                <a:latin typeface="メイリオ"/>
                <a:ea typeface="メイリオ"/>
                <a:cs typeface="+mn-lt"/>
              </a:rPr>
              <a:t>掲載しているサイト</a:t>
            </a:r>
            <a:r>
              <a:rPr lang="ja-JP" sz="1200" dirty="0">
                <a:solidFill>
                  <a:schemeClr val="bg2">
                    <a:lumMod val="25000"/>
                  </a:schemeClr>
                </a:solidFill>
                <a:latin typeface="メイリオ"/>
                <a:ea typeface="メイリオ"/>
                <a:cs typeface="+mn-lt"/>
              </a:rPr>
              <a:t>は、</a:t>
            </a:r>
            <a:r>
              <a:rPr lang="ja-JP" altLang="en-US" sz="1200" dirty="0">
                <a:solidFill>
                  <a:schemeClr val="bg2">
                    <a:lumMod val="25000"/>
                  </a:schemeClr>
                </a:solidFill>
                <a:latin typeface="メイリオ"/>
                <a:ea typeface="メイリオ"/>
                <a:cs typeface="+mn-lt"/>
              </a:rPr>
              <a:t>活動背景や想い</a:t>
            </a:r>
            <a:r>
              <a:rPr lang="ja-JP" sz="1200" dirty="0">
                <a:solidFill>
                  <a:schemeClr val="bg2">
                    <a:lumMod val="25000"/>
                  </a:schemeClr>
                </a:solidFill>
                <a:latin typeface="メイリオ"/>
                <a:ea typeface="メイリオ"/>
                <a:cs typeface="+mn-lt"/>
              </a:rPr>
              <a:t>の伝え方、共感から行動につなげる情報</a:t>
            </a:r>
            <a:r>
              <a:rPr lang="ja-JP" altLang="en-US" sz="1200" dirty="0">
                <a:solidFill>
                  <a:schemeClr val="bg2">
                    <a:lumMod val="25000"/>
                  </a:schemeClr>
                </a:solidFill>
                <a:latin typeface="メイリオ"/>
                <a:ea typeface="メイリオ"/>
                <a:cs typeface="+mn-lt"/>
              </a:rPr>
              <a:t>配置</a:t>
            </a:r>
            <a:r>
              <a:rPr lang="ja-JP" sz="1200" dirty="0">
                <a:solidFill>
                  <a:schemeClr val="bg2">
                    <a:lumMod val="25000"/>
                  </a:schemeClr>
                </a:solidFill>
                <a:latin typeface="メイリオ"/>
                <a:ea typeface="メイリオ"/>
                <a:cs typeface="+mn-lt"/>
              </a:rPr>
              <a:t>の考え方を</a:t>
            </a:r>
            <a:r>
              <a:rPr lang="ja-JP" altLang="en-US" sz="1200" dirty="0">
                <a:solidFill>
                  <a:schemeClr val="bg2">
                    <a:lumMod val="25000"/>
                  </a:schemeClr>
                </a:solidFill>
                <a:latin typeface="メイリオ"/>
                <a:ea typeface="メイリオ"/>
                <a:cs typeface="+mn-lt"/>
              </a:rPr>
              <a:t>確認</a:t>
            </a:r>
            <a:r>
              <a:rPr lang="ja-JP" sz="1200" dirty="0">
                <a:solidFill>
                  <a:schemeClr val="bg2">
                    <a:lumMod val="25000"/>
                  </a:schemeClr>
                </a:solidFill>
                <a:latin typeface="メイリオ"/>
                <a:ea typeface="メイリオ"/>
                <a:cs typeface="+mn-lt"/>
              </a:rPr>
              <a:t>す</a:t>
            </a:r>
            <a:r>
              <a:rPr lang="ja-JP" altLang="en-US" sz="1200" dirty="0">
                <a:solidFill>
                  <a:schemeClr val="bg2">
                    <a:lumMod val="25000"/>
                  </a:schemeClr>
                </a:solidFill>
                <a:latin typeface="メイリオ"/>
                <a:ea typeface="メイリオ"/>
                <a:cs typeface="+mn-lt"/>
              </a:rPr>
              <a:t>るための</a:t>
            </a:r>
            <a:r>
              <a:rPr lang="ja-JP" sz="1200" dirty="0">
                <a:solidFill>
                  <a:schemeClr val="bg2">
                    <a:lumMod val="25000"/>
                  </a:schemeClr>
                </a:solidFill>
                <a:latin typeface="メイリオ"/>
                <a:ea typeface="メイリオ"/>
                <a:cs typeface="+mn-lt"/>
              </a:rPr>
              <a:t>参考例です。</a:t>
            </a:r>
            <a:br>
              <a:rPr lang="ja-JP" sz="1200" dirty="0">
                <a:solidFill>
                  <a:schemeClr val="bg2">
                    <a:lumMod val="25000"/>
                  </a:schemeClr>
                </a:solidFill>
                <a:latin typeface="メイリオ"/>
                <a:ea typeface="メイリオ"/>
                <a:cs typeface="+mn-lt"/>
              </a:rPr>
            </a:br>
            <a:r>
              <a:rPr lang="ja-JP" sz="1200" dirty="0">
                <a:solidFill>
                  <a:schemeClr val="bg2">
                    <a:lumMod val="25000"/>
                  </a:schemeClr>
                </a:solidFill>
                <a:latin typeface="メイリオ"/>
                <a:ea typeface="メイリオ"/>
                <a:cs typeface="+mn-lt"/>
              </a:rPr>
              <a:t>　</a:t>
            </a:r>
            <a:r>
              <a:rPr lang="ja-JP" altLang="en-US" sz="1200" dirty="0">
                <a:solidFill>
                  <a:schemeClr val="bg2">
                    <a:lumMod val="25000"/>
                  </a:schemeClr>
                </a:solidFill>
                <a:latin typeface="メイリオ"/>
                <a:ea typeface="メイリオ"/>
                <a:cs typeface="+mn-lt"/>
              </a:rPr>
              <a:t> </a:t>
            </a:r>
            <a:r>
              <a:rPr lang="ja-JP" sz="1200">
                <a:solidFill>
                  <a:schemeClr val="bg2">
                    <a:lumMod val="25000"/>
                  </a:schemeClr>
                </a:solidFill>
                <a:latin typeface="メイリオ"/>
                <a:ea typeface="メイリオ"/>
                <a:cs typeface="+mn-lt"/>
              </a:rPr>
              <a:t>特定の団体の表現・デザイン・</a:t>
            </a:r>
            <a:r>
              <a:rPr lang="ja-JP" altLang="en-US" sz="1200">
                <a:solidFill>
                  <a:schemeClr val="bg2">
                    <a:lumMod val="25000"/>
                  </a:schemeClr>
                </a:solidFill>
                <a:latin typeface="メイリオ"/>
                <a:ea typeface="メイリオ"/>
                <a:cs typeface="+mn-lt"/>
              </a:rPr>
              <a:t>トーン</a:t>
            </a:r>
            <a:r>
              <a:rPr lang="ja-JP" sz="1200">
                <a:solidFill>
                  <a:schemeClr val="bg2">
                    <a:lumMod val="25000"/>
                  </a:schemeClr>
                </a:solidFill>
                <a:latin typeface="メイリオ"/>
                <a:ea typeface="メイリオ"/>
                <a:cs typeface="+mn-lt"/>
              </a:rPr>
              <a:t>を踏襲する意図はありません。</a:t>
            </a:r>
            <a:endParaRPr lang="en-US">
              <a:solidFill>
                <a:schemeClr val="bg2">
                  <a:lumMod val="25000"/>
                </a:schemeClr>
              </a:solidFill>
            </a:endParaRPr>
          </a:p>
        </p:txBody>
      </p:sp>
      <p:sp>
        <p:nvSpPr>
          <p:cNvPr id="57" name="テキスト ボックス 36">
            <a:extLst>
              <a:ext uri="{FF2B5EF4-FFF2-40B4-BE49-F238E27FC236}">
                <a16:creationId xmlns:a16="http://schemas.microsoft.com/office/drawing/2014/main" id="{D5F3FF63-1FA0-4C00-0C82-EE6B4FD6601E}"/>
              </a:ext>
            </a:extLst>
          </p:cNvPr>
          <p:cNvSpPr txBox="1"/>
          <p:nvPr/>
        </p:nvSpPr>
        <p:spPr>
          <a:xfrm>
            <a:off x="713102" y="1880246"/>
            <a:ext cx="11147144" cy="388568"/>
          </a:xfrm>
          <a:prstGeom prst="rect">
            <a:avLst/>
          </a:prstGeom>
          <a:noFill/>
        </p:spPr>
        <p:txBody>
          <a:bodyPr wrap="square" lIns="91440" tIns="45720" rIns="91440" bIns="45720" anchor="t">
            <a:spAutoFit/>
          </a:bodyPr>
          <a:lstStyle/>
          <a:p>
            <a:pPr>
              <a:lnSpc>
                <a:spcPct val="150000"/>
              </a:lnSpc>
            </a:pPr>
            <a:r>
              <a:rPr lang="ja-JP" sz="1400">
                <a:latin typeface="メイリオ"/>
                <a:ea typeface="メイリオ"/>
              </a:rPr>
              <a:t>本ページでは、寄付者が「想いに触れる → 活動を理解する → 納得して支援を選ぶ」体験の流れを重視する考え方を示しています。</a:t>
            </a:r>
            <a:endParaRPr lang="en-US" altLang="ja-JP"/>
          </a:p>
        </p:txBody>
      </p:sp>
      <p:sp>
        <p:nvSpPr>
          <p:cNvPr id="2" name="テキスト ボックス 36">
            <a:extLst>
              <a:ext uri="{FF2B5EF4-FFF2-40B4-BE49-F238E27FC236}">
                <a16:creationId xmlns:a16="http://schemas.microsoft.com/office/drawing/2014/main" id="{97789D2F-285B-CDF0-3245-C9B00D19633C}"/>
              </a:ext>
            </a:extLst>
          </p:cNvPr>
          <p:cNvSpPr txBox="1"/>
          <p:nvPr/>
        </p:nvSpPr>
        <p:spPr>
          <a:xfrm>
            <a:off x="717625" y="2516984"/>
            <a:ext cx="10604350" cy="346249"/>
          </a:xfrm>
          <a:prstGeom prst="rect">
            <a:avLst/>
          </a:prstGeom>
          <a:noFill/>
        </p:spPr>
        <p:txBody>
          <a:bodyPr wrap="square" lIns="91440" tIns="45720" rIns="91440" bIns="45720" anchor="t">
            <a:spAutoFit/>
          </a:bodyPr>
          <a:lstStyle/>
          <a:p>
            <a:pPr>
              <a:lnSpc>
                <a:spcPct val="150000"/>
              </a:lnSpc>
            </a:pPr>
            <a:r>
              <a:rPr lang="ja-JP" altLang="en-US" sz="1200" b="1">
                <a:latin typeface="メイリオ"/>
                <a:ea typeface="メイリオ"/>
              </a:rPr>
              <a:t>■参考例：</a:t>
            </a:r>
            <a:endParaRPr lang="ja-JP" altLang="en-US" sz="1200" b="1" dirty="0">
              <a:latin typeface="メイリオ"/>
              <a:ea typeface="メイリオ"/>
            </a:endParaRPr>
          </a:p>
        </p:txBody>
      </p:sp>
      <p:sp>
        <p:nvSpPr>
          <p:cNvPr id="7" name="Google Shape;86;p4">
            <a:extLst>
              <a:ext uri="{FF2B5EF4-FFF2-40B4-BE49-F238E27FC236}">
                <a16:creationId xmlns:a16="http://schemas.microsoft.com/office/drawing/2014/main" id="{9FC31B63-0DB0-D49F-280E-6F8B50C8D283}"/>
              </a:ext>
            </a:extLst>
          </p:cNvPr>
          <p:cNvSpPr/>
          <p:nvPr/>
        </p:nvSpPr>
        <p:spPr>
          <a:xfrm>
            <a:off x="797560" y="5163153"/>
            <a:ext cx="3120614" cy="480131"/>
          </a:xfrm>
          <a:prstGeom prst="rect">
            <a:avLst/>
          </a:prstGeom>
          <a:noFill/>
          <a:ln>
            <a:noFill/>
          </a:ln>
        </p:spPr>
        <p:txBody>
          <a:bodyPr spcFirstLastPara="1" wrap="square" lIns="0" tIns="0" rIns="0" bIns="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pPr>
            <a:r>
              <a:rPr lang="ja-JP" sz="1200">
                <a:solidFill>
                  <a:srgbClr val="1A1A1A"/>
                </a:solidFill>
                <a:latin typeface="Meiryo"/>
                <a:ea typeface="Meiryo"/>
              </a:rPr>
              <a:t>活動背景・支援の必要性を</a:t>
            </a:r>
            <a:r>
              <a:rPr lang="ja-JP" altLang="en-US" sz="1200">
                <a:solidFill>
                  <a:srgbClr val="1A1A1A"/>
                </a:solidFill>
                <a:latin typeface="Meiryo"/>
                <a:ea typeface="Meiryo"/>
              </a:rPr>
              <a:t>ミッションとビジュアルで</a:t>
            </a:r>
            <a:r>
              <a:rPr lang="ja-JP" sz="1200">
                <a:solidFill>
                  <a:srgbClr val="1A1A1A"/>
                </a:solidFill>
                <a:latin typeface="Meiryo"/>
                <a:ea typeface="Meiryo"/>
              </a:rPr>
              <a:t>直感的に伝える例</a:t>
            </a:r>
            <a:endParaRPr lang="en-US"/>
          </a:p>
        </p:txBody>
      </p:sp>
      <p:sp>
        <p:nvSpPr>
          <p:cNvPr id="8" name="Google Shape;86;p4">
            <a:extLst>
              <a:ext uri="{FF2B5EF4-FFF2-40B4-BE49-F238E27FC236}">
                <a16:creationId xmlns:a16="http://schemas.microsoft.com/office/drawing/2014/main" id="{EA923B73-9C76-C82C-1C90-601DF35CC78F}"/>
              </a:ext>
            </a:extLst>
          </p:cNvPr>
          <p:cNvSpPr/>
          <p:nvPr/>
        </p:nvSpPr>
        <p:spPr>
          <a:xfrm>
            <a:off x="797557" y="4760495"/>
            <a:ext cx="3005794" cy="312769"/>
          </a:xfrm>
          <a:prstGeom prst="rect">
            <a:avLst/>
          </a:prstGeom>
          <a:solidFill>
            <a:srgbClr val="0B3274"/>
          </a:solidFill>
          <a:ln>
            <a:noFill/>
          </a:ln>
        </p:spPr>
        <p:txBody>
          <a:bodyPr spcFirstLastPara="1" wrap="square" lIns="180000" tIns="36000" rIns="180000" bIns="3600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gn="ctr" defTabSz="914400">
              <a:lnSpc>
                <a:spcPct val="130000"/>
              </a:lnSpc>
              <a:defRPr/>
            </a:pPr>
            <a:r>
              <a:rPr kumimoji="0" lang="ja-JP" sz="1200" kern="0">
                <a:solidFill>
                  <a:srgbClr val="FFFFFF"/>
                </a:solidFill>
                <a:latin typeface="Meiryo"/>
                <a:ea typeface="Meiryo"/>
              </a:rPr>
              <a:t>キッズドア</a:t>
            </a:r>
            <a:endParaRPr lang="en-US">
              <a:solidFill>
                <a:srgbClr val="FFFFFF"/>
              </a:solidFill>
            </a:endParaRPr>
          </a:p>
        </p:txBody>
      </p:sp>
      <p:sp>
        <p:nvSpPr>
          <p:cNvPr id="15" name="Google Shape;86;p4">
            <a:extLst>
              <a:ext uri="{FF2B5EF4-FFF2-40B4-BE49-F238E27FC236}">
                <a16:creationId xmlns:a16="http://schemas.microsoft.com/office/drawing/2014/main" id="{96DD9295-8F9C-9D24-A2AD-42EFD981672C}"/>
              </a:ext>
            </a:extLst>
          </p:cNvPr>
          <p:cNvSpPr/>
          <p:nvPr/>
        </p:nvSpPr>
        <p:spPr>
          <a:xfrm>
            <a:off x="4315285" y="5163153"/>
            <a:ext cx="3005793" cy="480131"/>
          </a:xfrm>
          <a:prstGeom prst="rect">
            <a:avLst/>
          </a:prstGeom>
          <a:noFill/>
          <a:ln>
            <a:noFill/>
          </a:ln>
        </p:spPr>
        <p:txBody>
          <a:bodyPr spcFirstLastPara="1" wrap="square" lIns="0" tIns="0" rIns="0" bIns="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pPr>
            <a:r>
              <a:rPr lang="ja-JP" sz="1200">
                <a:solidFill>
                  <a:srgbClr val="1A1A1A"/>
                </a:solidFill>
                <a:latin typeface="Meiryo"/>
                <a:ea typeface="Meiryo"/>
              </a:rPr>
              <a:t>社会課題をテーマ別に整理し、「共感 → </a:t>
            </a:r>
            <a:br>
              <a:rPr lang="ja-JP" altLang="en-US" sz="1200" dirty="0">
                <a:solidFill>
                  <a:srgbClr val="1A1A1A"/>
                </a:solidFill>
                <a:latin typeface="Meiryo"/>
                <a:ea typeface="Meiryo"/>
              </a:rPr>
            </a:br>
            <a:r>
              <a:rPr lang="ja-JP" sz="1200">
                <a:solidFill>
                  <a:srgbClr val="1A1A1A"/>
                </a:solidFill>
                <a:latin typeface="Meiryo"/>
                <a:ea typeface="Meiryo"/>
              </a:rPr>
              <a:t>具</a:t>
            </a:r>
            <a:r>
              <a:rPr lang="ja-JP" altLang="en-US" sz="1200">
                <a:solidFill>
                  <a:srgbClr val="1A1A1A"/>
                </a:solidFill>
                <a:latin typeface="Meiryo"/>
                <a:ea typeface="Meiryo"/>
              </a:rPr>
              <a:t>体</a:t>
            </a:r>
            <a:r>
              <a:rPr lang="ja-JP" sz="1200">
                <a:solidFill>
                  <a:srgbClr val="1A1A1A"/>
                </a:solidFill>
                <a:latin typeface="Meiryo"/>
                <a:ea typeface="Meiryo"/>
              </a:rPr>
              <a:t>的な行動」へ自然につなげる例</a:t>
            </a:r>
            <a:endParaRPr lang="en-US">
              <a:solidFill>
                <a:srgbClr val="1A1A1A"/>
              </a:solidFill>
              <a:ea typeface="Calibri"/>
              <a:cs typeface="Calibri"/>
            </a:endParaRPr>
          </a:p>
        </p:txBody>
      </p:sp>
      <p:sp>
        <p:nvSpPr>
          <p:cNvPr id="16" name="Google Shape;86;p4">
            <a:extLst>
              <a:ext uri="{FF2B5EF4-FFF2-40B4-BE49-F238E27FC236}">
                <a16:creationId xmlns:a16="http://schemas.microsoft.com/office/drawing/2014/main" id="{C9C80B78-0EAF-C5D5-ECE2-9D378EAA412B}"/>
              </a:ext>
            </a:extLst>
          </p:cNvPr>
          <p:cNvSpPr/>
          <p:nvPr/>
        </p:nvSpPr>
        <p:spPr>
          <a:xfrm>
            <a:off x="4315283" y="4781372"/>
            <a:ext cx="3005794" cy="312769"/>
          </a:xfrm>
          <a:prstGeom prst="rect">
            <a:avLst/>
          </a:prstGeom>
          <a:solidFill>
            <a:srgbClr val="0B3274"/>
          </a:solidFill>
          <a:ln>
            <a:noFill/>
          </a:ln>
        </p:spPr>
        <p:txBody>
          <a:bodyPr spcFirstLastPara="1" wrap="square" lIns="180000" tIns="36000" rIns="180000" bIns="3600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gn="ctr" defTabSz="914400">
              <a:lnSpc>
                <a:spcPct val="130000"/>
              </a:lnSpc>
              <a:defRPr/>
            </a:pPr>
            <a:r>
              <a:rPr kumimoji="0" lang="ja-JP" altLang="en-US" sz="1200" kern="0">
                <a:solidFill>
                  <a:srgbClr val="FFFFFF"/>
                </a:solidFill>
                <a:latin typeface="Meiryo"/>
                <a:ea typeface="Meiryo"/>
              </a:rPr>
              <a:t>フローレンス</a:t>
            </a:r>
            <a:endParaRPr lang="en-US"/>
          </a:p>
        </p:txBody>
      </p:sp>
      <p:sp>
        <p:nvSpPr>
          <p:cNvPr id="18" name="Google Shape;86;p4">
            <a:extLst>
              <a:ext uri="{FF2B5EF4-FFF2-40B4-BE49-F238E27FC236}">
                <a16:creationId xmlns:a16="http://schemas.microsoft.com/office/drawing/2014/main" id="{3DD748F5-3DE2-E600-7003-2C5F4E6942AB}"/>
              </a:ext>
            </a:extLst>
          </p:cNvPr>
          <p:cNvSpPr/>
          <p:nvPr/>
        </p:nvSpPr>
        <p:spPr>
          <a:xfrm>
            <a:off x="7853887" y="5163151"/>
            <a:ext cx="3120614" cy="480131"/>
          </a:xfrm>
          <a:prstGeom prst="rect">
            <a:avLst/>
          </a:prstGeom>
          <a:noFill/>
          <a:ln>
            <a:noFill/>
          </a:ln>
        </p:spPr>
        <p:txBody>
          <a:bodyPr spcFirstLastPara="1" wrap="square" lIns="0" tIns="0" rIns="0" bIns="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pPr>
            <a:r>
              <a:rPr lang="ja-JP" sz="1200">
                <a:solidFill>
                  <a:srgbClr val="1A1A1A"/>
                </a:solidFill>
                <a:latin typeface="Meiryo"/>
                <a:ea typeface="Meiryo"/>
              </a:rPr>
              <a:t>信頼感・実績・活動の全体像を整理し、寄付判断に必要な情報を丁寧に</a:t>
            </a:r>
            <a:r>
              <a:rPr lang="ja-JP" altLang="en-US" sz="1200">
                <a:solidFill>
                  <a:srgbClr val="1A1A1A"/>
                </a:solidFill>
                <a:latin typeface="Meiryo"/>
                <a:ea typeface="Meiryo"/>
              </a:rPr>
              <a:t>提示してい</a:t>
            </a:r>
            <a:r>
              <a:rPr lang="ja-JP" sz="1200">
                <a:solidFill>
                  <a:srgbClr val="1A1A1A"/>
                </a:solidFill>
                <a:latin typeface="Meiryo"/>
                <a:ea typeface="Meiryo"/>
              </a:rPr>
              <a:t>る例</a:t>
            </a:r>
            <a:endParaRPr lang="en-US"/>
          </a:p>
        </p:txBody>
      </p:sp>
      <p:sp>
        <p:nvSpPr>
          <p:cNvPr id="19" name="Google Shape;86;p4">
            <a:extLst>
              <a:ext uri="{FF2B5EF4-FFF2-40B4-BE49-F238E27FC236}">
                <a16:creationId xmlns:a16="http://schemas.microsoft.com/office/drawing/2014/main" id="{5BB315EE-BE70-8694-02D8-347E5BA9050F}"/>
              </a:ext>
            </a:extLst>
          </p:cNvPr>
          <p:cNvSpPr/>
          <p:nvPr/>
        </p:nvSpPr>
        <p:spPr>
          <a:xfrm>
            <a:off x="7853885" y="4781370"/>
            <a:ext cx="3120615" cy="312769"/>
          </a:xfrm>
          <a:prstGeom prst="rect">
            <a:avLst/>
          </a:prstGeom>
          <a:solidFill>
            <a:srgbClr val="0B3274"/>
          </a:solidFill>
          <a:ln>
            <a:noFill/>
          </a:ln>
        </p:spPr>
        <p:txBody>
          <a:bodyPr spcFirstLastPara="1" wrap="square" lIns="180000" tIns="36000" rIns="180000" bIns="3600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gn="ctr" defTabSz="914400">
              <a:lnSpc>
                <a:spcPct val="130000"/>
              </a:lnSpc>
              <a:defRPr/>
            </a:pPr>
            <a:r>
              <a:rPr kumimoji="0" lang="ja-JP" altLang="en-US" sz="1200" kern="0">
                <a:solidFill>
                  <a:srgbClr val="FFFFFF"/>
                </a:solidFill>
                <a:latin typeface="Meiryo"/>
                <a:ea typeface="Meiryo"/>
              </a:rPr>
              <a:t>プラン・インターナショナル・ジャパン</a:t>
            </a:r>
            <a:endParaRPr lang="en-US"/>
          </a:p>
        </p:txBody>
      </p:sp>
      <p:pic>
        <p:nvPicPr>
          <p:cNvPr id="20" name="Picture 19">
            <a:extLst>
              <a:ext uri="{FF2B5EF4-FFF2-40B4-BE49-F238E27FC236}">
                <a16:creationId xmlns:a16="http://schemas.microsoft.com/office/drawing/2014/main" id="{B0D2FF7F-3405-E315-98A4-39B3CA734894}"/>
              </a:ext>
            </a:extLst>
          </p:cNvPr>
          <p:cNvPicPr>
            <a:picLocks noChangeAspect="1"/>
          </p:cNvPicPr>
          <p:nvPr/>
        </p:nvPicPr>
        <p:blipFill>
          <a:blip r:embed="rId2"/>
          <a:stretch>
            <a:fillRect/>
          </a:stretch>
        </p:blipFill>
        <p:spPr>
          <a:xfrm>
            <a:off x="4310242" y="2860108"/>
            <a:ext cx="2996016" cy="1795399"/>
          </a:xfrm>
          <a:prstGeom prst="rect">
            <a:avLst/>
          </a:prstGeom>
          <a:ln>
            <a:solidFill>
              <a:schemeClr val="bg1">
                <a:lumMod val="85000"/>
              </a:schemeClr>
            </a:solidFill>
          </a:ln>
        </p:spPr>
      </p:pic>
      <p:pic>
        <p:nvPicPr>
          <p:cNvPr id="23" name="Picture 22">
            <a:extLst>
              <a:ext uri="{FF2B5EF4-FFF2-40B4-BE49-F238E27FC236}">
                <a16:creationId xmlns:a16="http://schemas.microsoft.com/office/drawing/2014/main" id="{9BC93032-098D-EEAC-AEDA-833D83C6F126}"/>
              </a:ext>
            </a:extLst>
          </p:cNvPr>
          <p:cNvPicPr>
            <a:picLocks noChangeAspect="1"/>
          </p:cNvPicPr>
          <p:nvPr/>
        </p:nvPicPr>
        <p:blipFill>
          <a:blip r:embed="rId3"/>
          <a:stretch>
            <a:fillRect/>
          </a:stretch>
        </p:blipFill>
        <p:spPr>
          <a:xfrm>
            <a:off x="7908060" y="2860109"/>
            <a:ext cx="3002845" cy="1795398"/>
          </a:xfrm>
          <a:prstGeom prst="rect">
            <a:avLst/>
          </a:prstGeom>
          <a:ln>
            <a:solidFill>
              <a:schemeClr val="bg1">
                <a:lumMod val="85000"/>
              </a:schemeClr>
            </a:solidFill>
          </a:ln>
        </p:spPr>
      </p:pic>
      <p:pic>
        <p:nvPicPr>
          <p:cNvPr id="24" name="Picture 23">
            <a:extLst>
              <a:ext uri="{FF2B5EF4-FFF2-40B4-BE49-F238E27FC236}">
                <a16:creationId xmlns:a16="http://schemas.microsoft.com/office/drawing/2014/main" id="{89EB6125-64F3-5223-6D85-8457CA74D961}"/>
              </a:ext>
            </a:extLst>
          </p:cNvPr>
          <p:cNvPicPr>
            <a:picLocks noChangeAspect="1"/>
          </p:cNvPicPr>
          <p:nvPr/>
        </p:nvPicPr>
        <p:blipFill>
          <a:blip r:embed="rId4"/>
          <a:stretch>
            <a:fillRect/>
          </a:stretch>
        </p:blipFill>
        <p:spPr>
          <a:xfrm>
            <a:off x="809978" y="2860108"/>
            <a:ext cx="3002845" cy="1795398"/>
          </a:xfrm>
          <a:prstGeom prst="rect">
            <a:avLst/>
          </a:prstGeom>
          <a:ln>
            <a:solidFill>
              <a:schemeClr val="bg1">
                <a:lumMod val="85000"/>
              </a:schemeClr>
            </a:solidFill>
          </a:ln>
        </p:spPr>
      </p:pic>
    </p:spTree>
    <p:extLst>
      <p:ext uri="{BB962C8B-B14F-4D97-AF65-F5344CB8AC3E}">
        <p14:creationId xmlns:p14="http://schemas.microsoft.com/office/powerpoint/2010/main" val="2138796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24D85-9D31-E3B7-B12D-BD288724E58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AC2A4E4-8C51-F63A-CA4D-24B0ECDFAF86}"/>
              </a:ext>
            </a:extLst>
          </p:cNvPr>
          <p:cNvSpPr txBox="1"/>
          <p:nvPr/>
        </p:nvSpPr>
        <p:spPr>
          <a:xfrm>
            <a:off x="1053382" y="845112"/>
            <a:ext cx="5453994" cy="377026"/>
          </a:xfrm>
          <a:prstGeom prst="rect">
            <a:avLst/>
          </a:prstGeom>
          <a:noFill/>
        </p:spPr>
        <p:txBody>
          <a:bodyPr wrap="none" lIns="0" tIns="0" rIns="0" bIns="0" rtlCol="0" anchor="t" anchorCtr="0">
            <a:spAutoFit/>
          </a:bodyPr>
          <a:lstStyle/>
          <a:p>
            <a:pPr>
              <a:lnSpc>
                <a:spcPct val="130000"/>
              </a:lnSpc>
            </a:pPr>
            <a:r>
              <a:rPr lang="ja-JP" sz="2000" b="1">
                <a:solidFill>
                  <a:srgbClr val="0B3274"/>
                </a:solidFill>
                <a:latin typeface="Meiryo"/>
                <a:ea typeface="Meiryo"/>
                <a:cs typeface="+mn-lt"/>
              </a:rPr>
              <a:t>改善</a:t>
            </a:r>
            <a:r>
              <a:rPr lang="en-US" altLang="ja-JP" sz="2000" b="1">
                <a:solidFill>
                  <a:srgbClr val="0B3274"/>
                </a:solidFill>
                <a:latin typeface="Meiryo"/>
                <a:ea typeface="Meiryo"/>
                <a:cs typeface="+mn-lt"/>
              </a:rPr>
              <a:t>2</a:t>
            </a:r>
            <a:r>
              <a:rPr lang="ja-JP" altLang="en-US" sz="2000" b="1">
                <a:solidFill>
                  <a:srgbClr val="0B3274"/>
                </a:solidFill>
                <a:latin typeface="Meiryo"/>
                <a:ea typeface="Meiryo"/>
                <a:cs typeface="+mn-lt"/>
              </a:rPr>
              <a:t>：更新・運用のしやすさを高める仕組み</a:t>
            </a:r>
            <a:endParaRPr lang="en-US"/>
          </a:p>
        </p:txBody>
      </p:sp>
      <p:sp>
        <p:nvSpPr>
          <p:cNvPr id="6" name="スライド番号プレースホルダー 5">
            <a:extLst>
              <a:ext uri="{FF2B5EF4-FFF2-40B4-BE49-F238E27FC236}">
                <a16:creationId xmlns:a16="http://schemas.microsoft.com/office/drawing/2014/main" id="{E98ECBB1-7BF2-DE70-DA1C-2FDACF7B4172}"/>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14</a:t>
            </a:fld>
            <a:endParaRPr lang="ja-JP" altLang="en-US"/>
          </a:p>
        </p:txBody>
      </p:sp>
      <p:sp>
        <p:nvSpPr>
          <p:cNvPr id="37" name="テキスト ボックス 36">
            <a:extLst>
              <a:ext uri="{FF2B5EF4-FFF2-40B4-BE49-F238E27FC236}">
                <a16:creationId xmlns:a16="http://schemas.microsoft.com/office/drawing/2014/main" id="{C82CAE3E-96E9-B6F8-D119-8922DF98A15F}"/>
              </a:ext>
            </a:extLst>
          </p:cNvPr>
          <p:cNvSpPr txBox="1"/>
          <p:nvPr/>
        </p:nvSpPr>
        <p:spPr>
          <a:xfrm>
            <a:off x="793825" y="1442096"/>
            <a:ext cx="10604350" cy="800219"/>
          </a:xfrm>
          <a:prstGeom prst="rect">
            <a:avLst/>
          </a:prstGeom>
          <a:noFill/>
        </p:spPr>
        <p:txBody>
          <a:bodyPr wrap="square" lIns="91440" tIns="45720" rIns="91440" bIns="45720" anchor="t">
            <a:spAutoFit/>
          </a:bodyPr>
          <a:lstStyle/>
          <a:p>
            <a:pPr>
              <a:lnSpc>
                <a:spcPct val="150000"/>
              </a:lnSpc>
            </a:pPr>
            <a:r>
              <a:rPr lang="ja-JP" sz="1600">
                <a:latin typeface="Meiryo"/>
                <a:ea typeface="Meiryo"/>
              </a:rPr>
              <a:t>本</a:t>
            </a:r>
            <a:r>
              <a:rPr lang="ja-JP" altLang="en-US" sz="1600">
                <a:latin typeface="Meiryo"/>
                <a:ea typeface="Meiryo"/>
              </a:rPr>
              <a:t>改善</a:t>
            </a:r>
            <a:r>
              <a:rPr lang="ja-JP" sz="1600">
                <a:latin typeface="Meiryo"/>
                <a:ea typeface="Meiryo"/>
              </a:rPr>
              <a:t>では、</a:t>
            </a:r>
            <a:r>
              <a:rPr lang="ja-JP" altLang="en-US" sz="1600">
                <a:latin typeface="Meiryo"/>
                <a:ea typeface="Meiryo"/>
              </a:rPr>
              <a:t>単に更新</a:t>
            </a:r>
            <a:r>
              <a:rPr lang="ja-JP" sz="1600">
                <a:latin typeface="Meiryo"/>
                <a:ea typeface="Meiryo"/>
              </a:rPr>
              <a:t>を</a:t>
            </a:r>
            <a:r>
              <a:rPr lang="ja-JP" altLang="en-US" sz="1600">
                <a:latin typeface="Meiryo"/>
                <a:ea typeface="Meiryo"/>
              </a:rPr>
              <a:t>内製化するのではなく、</a:t>
            </a:r>
            <a:r>
              <a:rPr lang="ja-JP" altLang="en-US" sz="1600" b="1">
                <a:latin typeface="Meiryo"/>
                <a:ea typeface="Meiryo"/>
              </a:rPr>
              <a:t>あしなが育英会様ら</a:t>
            </a:r>
            <a:r>
              <a:rPr lang="ja-JP" sz="1600" b="1">
                <a:latin typeface="Meiryo"/>
                <a:ea typeface="Meiryo"/>
              </a:rPr>
              <a:t>しい</a:t>
            </a:r>
            <a:r>
              <a:rPr lang="ja-JP" altLang="en-US" sz="1600" b="1">
                <a:latin typeface="Meiryo"/>
                <a:ea typeface="Meiryo"/>
              </a:rPr>
              <a:t>世界観</a:t>
            </a:r>
            <a:r>
              <a:rPr lang="ja-JP" sz="1600" b="1">
                <a:latin typeface="Meiryo"/>
                <a:ea typeface="Meiryo"/>
              </a:rPr>
              <a:t>を</a:t>
            </a:r>
            <a:r>
              <a:rPr lang="ja-JP" altLang="en-US" sz="1600" b="1">
                <a:latin typeface="Meiryo"/>
                <a:ea typeface="Meiryo"/>
              </a:rPr>
              <a:t>保ち</a:t>
            </a:r>
            <a:r>
              <a:rPr lang="ja-JP" sz="1600" b="1">
                <a:latin typeface="Meiryo"/>
                <a:ea typeface="Meiryo"/>
              </a:rPr>
              <a:t>な</a:t>
            </a:r>
            <a:r>
              <a:rPr lang="ja-JP" altLang="en-US" sz="1600" b="1">
                <a:latin typeface="Meiryo"/>
                <a:ea typeface="Meiryo"/>
              </a:rPr>
              <a:t>がら</a:t>
            </a:r>
            <a:r>
              <a:rPr lang="ja-JP" sz="1600" b="1">
                <a:latin typeface="Meiryo"/>
                <a:ea typeface="Meiryo"/>
              </a:rPr>
              <a:t>、</a:t>
            </a:r>
            <a:r>
              <a:rPr lang="ja-JP" altLang="en-US" sz="1600" b="1">
                <a:latin typeface="Meiryo"/>
                <a:ea typeface="Meiryo"/>
              </a:rPr>
              <a:t>無理</a:t>
            </a:r>
            <a:r>
              <a:rPr lang="ja-JP" sz="1600" b="1">
                <a:latin typeface="Meiryo"/>
                <a:ea typeface="Meiryo"/>
              </a:rPr>
              <a:t>な</a:t>
            </a:r>
            <a:r>
              <a:rPr lang="ja-JP" altLang="en-US" sz="1600" b="1">
                <a:latin typeface="Meiryo"/>
                <a:ea typeface="Meiryo"/>
              </a:rPr>
              <a:t>く更新でき</a:t>
            </a:r>
            <a:r>
              <a:rPr lang="ja-JP" sz="1600" b="1">
                <a:latin typeface="Meiryo"/>
                <a:ea typeface="Meiryo"/>
              </a:rPr>
              <a:t>る</a:t>
            </a:r>
            <a:r>
              <a:rPr lang="ja-JP" altLang="en-US" sz="1600" b="1">
                <a:latin typeface="Meiryo"/>
                <a:ea typeface="Meiryo"/>
              </a:rPr>
              <a:t>仕組み</a:t>
            </a:r>
            <a:r>
              <a:rPr lang="ja-JP" sz="1600">
                <a:latin typeface="Meiryo"/>
                <a:ea typeface="Meiryo"/>
              </a:rPr>
              <a:t>を整</a:t>
            </a:r>
            <a:r>
              <a:rPr lang="ja-JP" altLang="en-US" sz="1600">
                <a:latin typeface="Meiryo"/>
                <a:ea typeface="Meiryo"/>
              </a:rPr>
              <a:t>え</a:t>
            </a:r>
            <a:r>
              <a:rPr lang="ja-JP" sz="1600">
                <a:latin typeface="Meiryo"/>
                <a:ea typeface="Meiryo"/>
              </a:rPr>
              <a:t>ます。</a:t>
            </a:r>
            <a:endParaRPr lang="en-US" altLang="ja-JP"/>
          </a:p>
        </p:txBody>
      </p:sp>
      <p:sp>
        <p:nvSpPr>
          <p:cNvPr id="43" name="テキスト ボックス 42">
            <a:extLst>
              <a:ext uri="{FF2B5EF4-FFF2-40B4-BE49-F238E27FC236}">
                <a16:creationId xmlns:a16="http://schemas.microsoft.com/office/drawing/2014/main" id="{D5CEF1E5-E821-F633-ED56-EAC225566E22}"/>
              </a:ext>
            </a:extLst>
          </p:cNvPr>
          <p:cNvSpPr txBox="1"/>
          <p:nvPr/>
        </p:nvSpPr>
        <p:spPr>
          <a:xfrm>
            <a:off x="539557" y="146078"/>
            <a:ext cx="4828245" cy="215444"/>
          </a:xfrm>
          <a:prstGeom prst="rect">
            <a:avLst/>
          </a:prstGeom>
          <a:noFill/>
        </p:spPr>
        <p:txBody>
          <a:bodyPr wrap="square" lIns="0" tIns="0" rIns="0" bIns="0" rtlCol="0" anchor="t">
            <a:spAutoFit/>
          </a:bodyPr>
          <a:lstStyle/>
          <a:p>
            <a:pPr>
              <a:tabLst>
                <a:tab pos="540000" algn="l"/>
              </a:tabLst>
            </a:pPr>
            <a:r>
              <a:rPr lang="en-US" sz="1400">
                <a:solidFill>
                  <a:schemeClr val="bg1"/>
                </a:solidFill>
                <a:ea typeface="+mn-lt"/>
              </a:rPr>
              <a:t>03</a:t>
            </a:r>
            <a:r>
              <a:rPr lang="ja-JP" altLang="en-US" sz="1400">
                <a:solidFill>
                  <a:schemeClr val="bg1"/>
                </a:solidFill>
                <a:ea typeface="+mn-lt"/>
              </a:rPr>
              <a:t>　</a:t>
            </a:r>
            <a:r>
              <a:rPr lang="en-US" altLang="ja-JP" sz="1400">
                <a:solidFill>
                  <a:schemeClr val="bg1"/>
                </a:solidFill>
                <a:ea typeface="+mn-lt"/>
              </a:rPr>
              <a:t> </a:t>
            </a:r>
            <a:r>
              <a:rPr lang="ja-JP" sz="1400">
                <a:solidFill>
                  <a:schemeClr val="bg1"/>
                </a:solidFill>
                <a:latin typeface="Meiryo"/>
                <a:ea typeface="Meiryo"/>
              </a:rPr>
              <a:t>提案の全体方針</a:t>
            </a:r>
          </a:p>
        </p:txBody>
      </p:sp>
      <p:grpSp>
        <p:nvGrpSpPr>
          <p:cNvPr id="2" name="グループ化 24">
            <a:extLst>
              <a:ext uri="{FF2B5EF4-FFF2-40B4-BE49-F238E27FC236}">
                <a16:creationId xmlns:a16="http://schemas.microsoft.com/office/drawing/2014/main" id="{D351E8D7-FB73-D8DA-320F-B8588FDBFAE7}"/>
              </a:ext>
            </a:extLst>
          </p:cNvPr>
          <p:cNvGrpSpPr/>
          <p:nvPr/>
        </p:nvGrpSpPr>
        <p:grpSpPr>
          <a:xfrm>
            <a:off x="4464281" y="2438595"/>
            <a:ext cx="3276496" cy="3834424"/>
            <a:chOff x="782598" y="1640510"/>
            <a:chExt cx="4583353" cy="3834424"/>
          </a:xfrm>
        </p:grpSpPr>
        <p:sp>
          <p:nvSpPr>
            <p:cNvPr id="14" name="テキスト ボックス 6">
              <a:extLst>
                <a:ext uri="{FF2B5EF4-FFF2-40B4-BE49-F238E27FC236}">
                  <a16:creationId xmlns:a16="http://schemas.microsoft.com/office/drawing/2014/main" id="{36D63FDD-C8BE-FE7B-BDD9-61E3AD249B2C}"/>
                </a:ext>
              </a:extLst>
            </p:cNvPr>
            <p:cNvSpPr txBox="1"/>
            <p:nvPr/>
          </p:nvSpPr>
          <p:spPr>
            <a:xfrm>
              <a:off x="782598" y="2023991"/>
              <a:ext cx="4581341" cy="3450943"/>
            </a:xfrm>
            <a:prstGeom prst="rect">
              <a:avLst/>
            </a:prstGeom>
            <a:solidFill>
              <a:schemeClr val="bg1">
                <a:lumMod val="95000"/>
              </a:schemeClr>
            </a:solidFill>
          </p:spPr>
          <p:txBody>
            <a:bodyPr wrap="square" lIns="228600" tIns="365759" rIns="228600" bIns="365759"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50000"/>
                </a:lnSpc>
                <a:spcBef>
                  <a:spcPts val="300"/>
                </a:spcBef>
              </a:pPr>
              <a:r>
                <a:rPr lang="ja-JP" altLang="en-US" sz="1400">
                  <a:latin typeface="Meiryo"/>
                  <a:ea typeface="Meiryo"/>
                </a:rPr>
                <a:t>本提案では、パーツの数を増やすのではなく、役割を明確にした更新用パーツを整理・設計します。</a:t>
              </a:r>
              <a:br>
                <a:rPr lang="ja-JP" altLang="en-US" sz="1400">
                  <a:latin typeface="Meiryo"/>
                  <a:ea typeface="Meiryo"/>
                </a:rPr>
              </a:br>
              <a:endParaRPr lang="ja-JP" altLang="en-US" sz="1400">
                <a:latin typeface="Meiryo"/>
                <a:ea typeface="Meiryo"/>
              </a:endParaRPr>
            </a:p>
            <a:p>
              <a:pPr marL="171450" indent="-171450">
                <a:lnSpc>
                  <a:spcPct val="150000"/>
                </a:lnSpc>
                <a:spcBef>
                  <a:spcPts val="300"/>
                </a:spcBef>
                <a:buFont typeface="Wingdings" pitchFamily="2" charset="2"/>
                <a:buChar char="l"/>
              </a:pPr>
              <a:r>
                <a:rPr lang="ja-JP" altLang="en-US" sz="1400">
                  <a:latin typeface="Meiryo"/>
                  <a:ea typeface="Meiryo"/>
                </a:rPr>
                <a:t>どんなペ</a:t>
              </a:r>
              <a:r>
                <a:rPr lang="ja-JP" sz="1400">
                  <a:latin typeface="Meiryo"/>
                  <a:ea typeface="Meiryo"/>
                </a:rPr>
                <a:t>ー</a:t>
              </a:r>
              <a:r>
                <a:rPr lang="ja-JP" altLang="en-US" sz="1400">
                  <a:latin typeface="Meiryo"/>
                  <a:ea typeface="Meiryo"/>
                </a:rPr>
                <a:t>ジで使うか</a:t>
              </a:r>
              <a:r>
                <a:rPr lang="ja-JP" sz="1400">
                  <a:latin typeface="Meiryo"/>
                  <a:ea typeface="Meiryo"/>
                </a:rPr>
                <a:t>が分か</a:t>
              </a:r>
              <a:r>
                <a:rPr lang="ja-JP" altLang="en-US" sz="1400">
                  <a:latin typeface="Meiryo"/>
                  <a:ea typeface="Meiryo"/>
                </a:rPr>
                <a:t>る</a:t>
              </a:r>
              <a:endParaRPr lang="ja-JP" altLang="en-US"/>
            </a:p>
            <a:p>
              <a:pPr marL="171450" indent="-171450">
                <a:lnSpc>
                  <a:spcPct val="150000"/>
                </a:lnSpc>
                <a:spcBef>
                  <a:spcPts val="300"/>
                </a:spcBef>
                <a:buFont typeface="Wingdings" pitchFamily="2" charset="2"/>
                <a:buChar char="l"/>
              </a:pPr>
              <a:r>
                <a:rPr lang="ja-JP" altLang="en-US" sz="1400">
                  <a:latin typeface="Meiryo"/>
                  <a:ea typeface="Meiryo"/>
                </a:rPr>
                <a:t>迷わず選べる</a:t>
              </a:r>
              <a:endParaRPr lang="ja-JP" altLang="en-US"/>
            </a:p>
            <a:p>
              <a:pPr marL="171450" indent="-171450">
                <a:lnSpc>
                  <a:spcPct val="150000"/>
                </a:lnSpc>
                <a:spcBef>
                  <a:spcPts val="300"/>
                </a:spcBef>
                <a:buFont typeface="Wingdings" pitchFamily="2" charset="2"/>
                <a:buChar char="l"/>
              </a:pPr>
              <a:r>
                <a:rPr lang="ja-JP" altLang="en-US" sz="1400">
                  <a:latin typeface="Meiryo"/>
                  <a:ea typeface="Meiryo"/>
                </a:rPr>
                <a:t>更新しても見た目が崩れない</a:t>
              </a:r>
              <a:endParaRPr lang="ja-JP" altLang="en-US">
                <a:latin typeface="Calibri"/>
                <a:ea typeface="ＭＳ Ｐゴシック" panose="020B0600070205080204" pitchFamily="34" charset="-128"/>
                <a:cs typeface="Calibri"/>
              </a:endParaRPr>
            </a:p>
            <a:p>
              <a:pPr>
                <a:lnSpc>
                  <a:spcPct val="150000"/>
                </a:lnSpc>
                <a:spcBef>
                  <a:spcPts val="300"/>
                </a:spcBef>
              </a:pPr>
              <a:endParaRPr lang="ja-JP" altLang="en-US" sz="1400">
                <a:latin typeface="Meiryo"/>
                <a:ea typeface="Meiryo"/>
              </a:endParaRPr>
            </a:p>
          </p:txBody>
        </p:sp>
        <p:grpSp>
          <p:nvGrpSpPr>
            <p:cNvPr id="16" name="グループ化 2">
              <a:extLst>
                <a:ext uri="{FF2B5EF4-FFF2-40B4-BE49-F238E27FC236}">
                  <a16:creationId xmlns:a16="http://schemas.microsoft.com/office/drawing/2014/main" id="{4817C54C-064F-2350-C9F5-B62537440351}"/>
                </a:ext>
              </a:extLst>
            </p:cNvPr>
            <p:cNvGrpSpPr/>
            <p:nvPr/>
          </p:nvGrpSpPr>
          <p:grpSpPr>
            <a:xfrm>
              <a:off x="782598" y="1640510"/>
              <a:ext cx="4583353" cy="330702"/>
              <a:chOff x="782598" y="1640510"/>
              <a:chExt cx="4583353" cy="330702"/>
            </a:xfrm>
          </p:grpSpPr>
          <p:sp>
            <p:nvSpPr>
              <p:cNvPr id="17" name="テキスト ボックス 3">
                <a:extLst>
                  <a:ext uri="{FF2B5EF4-FFF2-40B4-BE49-F238E27FC236}">
                    <a16:creationId xmlns:a16="http://schemas.microsoft.com/office/drawing/2014/main" id="{C703ECC0-A96A-6BBE-5429-945FE8CBF233}"/>
                  </a:ext>
                </a:extLst>
              </p:cNvPr>
              <p:cNvSpPr txBox="1"/>
              <p:nvPr/>
            </p:nvSpPr>
            <p:spPr>
              <a:xfrm>
                <a:off x="1057660" y="1640510"/>
                <a:ext cx="4308291" cy="330702"/>
              </a:xfrm>
              <a:prstGeom prst="rect">
                <a:avLst/>
              </a:prstGeom>
              <a:noFill/>
            </p:spPr>
            <p:txBody>
              <a:bodyPr wrap="squar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lvl="0" indent="0">
                  <a:lnSpc>
                    <a:spcPct val="130000"/>
                  </a:lnSpc>
                  <a:spcBef>
                    <a:spcPts val="300"/>
                  </a:spcBef>
                  <a:spcAft>
                    <a:spcPts val="0"/>
                  </a:spcAft>
                  <a:buNone/>
                  <a:tabLst/>
                </a:pPr>
                <a:r>
                  <a:rPr lang="ja-JP" sz="1600" b="1">
                    <a:solidFill>
                      <a:srgbClr val="1A1A1A"/>
                    </a:solidFill>
                    <a:latin typeface="Meiryo"/>
                    <a:ea typeface="Meiryo"/>
                  </a:rPr>
                  <a:t>今</a:t>
                </a:r>
                <a:r>
                  <a:rPr lang="ja-JP" altLang="en-US" sz="1600" b="1">
                    <a:solidFill>
                      <a:srgbClr val="1A1A1A"/>
                    </a:solidFill>
                    <a:latin typeface="Meiryo"/>
                    <a:ea typeface="Meiryo"/>
                  </a:rPr>
                  <a:t>回やること</a:t>
                </a:r>
                <a:endParaRPr lang="en-US"/>
              </a:p>
            </p:txBody>
          </p:sp>
          <p:sp>
            <p:nvSpPr>
              <p:cNvPr id="18" name="角丸四角形 7">
                <a:extLst>
                  <a:ext uri="{FF2B5EF4-FFF2-40B4-BE49-F238E27FC236}">
                    <a16:creationId xmlns:a16="http://schemas.microsoft.com/office/drawing/2014/main" id="{80629D8E-3780-FB0B-E1D3-37705B911C1D}"/>
                  </a:ext>
                </a:extLst>
              </p:cNvPr>
              <p:cNvSpPr/>
              <p:nvPr/>
            </p:nvSpPr>
            <p:spPr>
              <a:xfrm>
                <a:off x="782598" y="1700064"/>
                <a:ext cx="173893" cy="173893"/>
              </a:xfrm>
              <a:prstGeom prst="roundRect">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spcBef>
                    <a:spcPts val="300"/>
                  </a:spcBef>
                </a:pPr>
                <a:endParaRPr kumimoji="1" lang="ja-JP" altLang="en-US"/>
              </a:p>
            </p:txBody>
          </p:sp>
        </p:grpSp>
      </p:grpSp>
      <p:grpSp>
        <p:nvGrpSpPr>
          <p:cNvPr id="19" name="グループ化 24">
            <a:extLst>
              <a:ext uri="{FF2B5EF4-FFF2-40B4-BE49-F238E27FC236}">
                <a16:creationId xmlns:a16="http://schemas.microsoft.com/office/drawing/2014/main" id="{71051B99-3881-B964-94F8-AFBCDF225B94}"/>
              </a:ext>
            </a:extLst>
          </p:cNvPr>
          <p:cNvGrpSpPr/>
          <p:nvPr/>
        </p:nvGrpSpPr>
        <p:grpSpPr>
          <a:xfrm>
            <a:off x="7908124" y="2438595"/>
            <a:ext cx="3652546" cy="3834424"/>
            <a:chOff x="782598" y="1640510"/>
            <a:chExt cx="4583352" cy="3834424"/>
          </a:xfrm>
        </p:grpSpPr>
        <p:sp>
          <p:nvSpPr>
            <p:cNvPr id="20" name="テキスト ボックス 6">
              <a:extLst>
                <a:ext uri="{FF2B5EF4-FFF2-40B4-BE49-F238E27FC236}">
                  <a16:creationId xmlns:a16="http://schemas.microsoft.com/office/drawing/2014/main" id="{6B1CF34F-4E4F-AD8B-67DB-D657C92E504E}"/>
                </a:ext>
              </a:extLst>
            </p:cNvPr>
            <p:cNvSpPr txBox="1"/>
            <p:nvPr/>
          </p:nvSpPr>
          <p:spPr>
            <a:xfrm>
              <a:off x="782598" y="2023991"/>
              <a:ext cx="4581340" cy="3450943"/>
            </a:xfrm>
            <a:prstGeom prst="rect">
              <a:avLst/>
            </a:prstGeom>
            <a:solidFill>
              <a:schemeClr val="bg1">
                <a:lumMod val="95000"/>
              </a:schemeClr>
            </a:solidFill>
          </p:spPr>
          <p:txBody>
            <a:bodyPr wrap="square" lIns="228600" tIns="365759" rIns="228600" bIns="365759"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50000"/>
                </a:lnSpc>
                <a:spcBef>
                  <a:spcPts val="300"/>
                </a:spcBef>
              </a:pPr>
              <a:r>
                <a:rPr lang="ja-JP" sz="1400">
                  <a:latin typeface="Meiryo"/>
                  <a:ea typeface="Meiryo"/>
                </a:rPr>
                <a:t>Gutenbergは</a:t>
              </a:r>
              <a:r>
                <a:rPr lang="ja-JP" altLang="en-US" sz="1400">
                  <a:latin typeface="Meiryo"/>
                  <a:ea typeface="Meiryo"/>
                </a:rPr>
                <a:t>、</a:t>
              </a:r>
              <a:r>
                <a:rPr lang="ja-JP" sz="1400">
                  <a:latin typeface="Meiryo"/>
                  <a:ea typeface="Meiryo"/>
                </a:rPr>
                <a:t>あたたかさ・誠実さといった団体らしさを</a:t>
              </a:r>
              <a:r>
                <a:rPr lang="ja-JP" altLang="en-US" sz="1400">
                  <a:latin typeface="Meiryo"/>
                  <a:ea typeface="Meiryo"/>
                </a:rPr>
                <a:t>、</a:t>
              </a:r>
              <a:r>
                <a:rPr lang="ja-JP" sz="1400">
                  <a:latin typeface="Meiryo"/>
                  <a:ea typeface="Meiryo"/>
                </a:rPr>
                <a:t>更新のたびに守るための仕組みとして活用します。</a:t>
              </a:r>
              <a:endParaRPr lang="en-US"/>
            </a:p>
            <a:p>
              <a:pPr>
                <a:lnSpc>
                  <a:spcPct val="150000"/>
                </a:lnSpc>
                <a:spcBef>
                  <a:spcPts val="300"/>
                </a:spcBef>
              </a:pPr>
              <a:endParaRPr lang="ja-JP" sz="1400">
                <a:latin typeface="Meiryo"/>
                <a:ea typeface="Meiryo"/>
              </a:endParaRPr>
            </a:p>
            <a:p>
              <a:pPr marL="171450" indent="-171450">
                <a:lnSpc>
                  <a:spcPct val="150000"/>
                </a:lnSpc>
                <a:spcBef>
                  <a:spcPts val="300"/>
                </a:spcBef>
                <a:buFont typeface="Wingdings" pitchFamily="2" charset="2"/>
                <a:buChar char="l"/>
              </a:pPr>
              <a:r>
                <a:rPr lang="ja-JP" altLang="en-US" sz="1400">
                  <a:latin typeface="Meiryo"/>
                  <a:ea typeface="Meiryo"/>
                </a:rPr>
                <a:t>色・余白・写真トーンをルール化</a:t>
              </a:r>
              <a:endParaRPr lang="ja-JP" altLang="en-US">
                <a:ea typeface="ＭＳ Ｐゴシック"/>
                <a:cs typeface="Calibri"/>
              </a:endParaRPr>
            </a:p>
            <a:p>
              <a:pPr marL="171450" indent="-171450">
                <a:lnSpc>
                  <a:spcPct val="150000"/>
                </a:lnSpc>
                <a:spcBef>
                  <a:spcPts val="300"/>
                </a:spcBef>
                <a:buFont typeface="Wingdings" pitchFamily="2" charset="2"/>
                <a:buChar char="l"/>
              </a:pPr>
              <a:r>
                <a:rPr lang="ja-JP" sz="1400">
                  <a:latin typeface="Meiryo"/>
                  <a:ea typeface="Meiryo"/>
                </a:rPr>
                <a:t>タブ切り替え・振り分けなど必要なUIは担保</a:t>
              </a:r>
              <a:endParaRPr lang="ja-JP"/>
            </a:p>
            <a:p>
              <a:pPr marL="171450" indent="-171450">
                <a:lnSpc>
                  <a:spcPct val="150000"/>
                </a:lnSpc>
                <a:spcBef>
                  <a:spcPts val="300"/>
                </a:spcBef>
                <a:buFont typeface="Wingdings" pitchFamily="2" charset="2"/>
                <a:buChar char="l"/>
              </a:pPr>
              <a:r>
                <a:rPr lang="ja-JP" sz="1400">
                  <a:latin typeface="Meiryo"/>
                  <a:ea typeface="Meiryo"/>
                </a:rPr>
                <a:t>デザインのばらつきを防ぐ</a:t>
              </a:r>
            </a:p>
          </p:txBody>
        </p:sp>
        <p:grpSp>
          <p:nvGrpSpPr>
            <p:cNvPr id="21" name="グループ化 2">
              <a:extLst>
                <a:ext uri="{FF2B5EF4-FFF2-40B4-BE49-F238E27FC236}">
                  <a16:creationId xmlns:a16="http://schemas.microsoft.com/office/drawing/2014/main" id="{3674D647-0EC8-9127-6857-C6DD6DE15D28}"/>
                </a:ext>
              </a:extLst>
            </p:cNvPr>
            <p:cNvGrpSpPr/>
            <p:nvPr/>
          </p:nvGrpSpPr>
          <p:grpSpPr>
            <a:xfrm>
              <a:off x="782598" y="1640510"/>
              <a:ext cx="4583352" cy="330702"/>
              <a:chOff x="782598" y="1640510"/>
              <a:chExt cx="4583352" cy="330702"/>
            </a:xfrm>
          </p:grpSpPr>
          <p:sp>
            <p:nvSpPr>
              <p:cNvPr id="23" name="テキスト ボックス 3">
                <a:extLst>
                  <a:ext uri="{FF2B5EF4-FFF2-40B4-BE49-F238E27FC236}">
                    <a16:creationId xmlns:a16="http://schemas.microsoft.com/office/drawing/2014/main" id="{787C85A6-A31A-0573-2057-99F22D274688}"/>
                  </a:ext>
                </a:extLst>
              </p:cNvPr>
              <p:cNvSpPr txBox="1"/>
              <p:nvPr/>
            </p:nvSpPr>
            <p:spPr>
              <a:xfrm>
                <a:off x="1057659" y="1640510"/>
                <a:ext cx="4308291" cy="330702"/>
              </a:xfrm>
              <a:prstGeom prst="rect">
                <a:avLst/>
              </a:prstGeom>
              <a:noFill/>
            </p:spPr>
            <p:txBody>
              <a:bodyPr wrap="squar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lvl="0" indent="0">
                  <a:lnSpc>
                    <a:spcPct val="130000"/>
                  </a:lnSpc>
                  <a:spcBef>
                    <a:spcPts val="300"/>
                  </a:spcBef>
                  <a:spcAft>
                    <a:spcPts val="0"/>
                  </a:spcAft>
                  <a:buNone/>
                  <a:tabLst/>
                </a:pPr>
                <a:r>
                  <a:rPr lang="ja-JP" sz="1600" b="1">
                    <a:solidFill>
                      <a:srgbClr val="1A1A1A"/>
                    </a:solidFill>
                    <a:latin typeface="Meiryo"/>
                    <a:ea typeface="Meiryo"/>
                  </a:rPr>
                  <a:t>なぜ</a:t>
                </a:r>
                <a:r>
                  <a:rPr lang="ja-JP" altLang="en-US" sz="1600" b="1">
                    <a:solidFill>
                      <a:srgbClr val="1A1A1A"/>
                    </a:solidFill>
                    <a:latin typeface="Meiryo"/>
                    <a:ea typeface="Meiryo"/>
                  </a:rPr>
                  <a:t>「</a:t>
                </a:r>
                <a:r>
                  <a:rPr lang="ja-JP" sz="1600" b="1">
                    <a:solidFill>
                      <a:srgbClr val="1A1A1A"/>
                    </a:solidFill>
                    <a:latin typeface="Meiryo"/>
                    <a:ea typeface="Meiryo"/>
                  </a:rPr>
                  <a:t>G</a:t>
                </a:r>
                <a:r>
                  <a:rPr lang="en-US" altLang="ja-JP" sz="1600" b="1" err="1">
                    <a:solidFill>
                      <a:srgbClr val="1A1A1A"/>
                    </a:solidFill>
                    <a:latin typeface="Meiryo"/>
                    <a:ea typeface="Meiryo"/>
                  </a:rPr>
                  <a:t>utenberg</a:t>
                </a:r>
                <a:r>
                  <a:rPr lang="en-US" altLang="ja-JP" sz="1600" b="1">
                    <a:solidFill>
                      <a:srgbClr val="1A1A1A"/>
                    </a:solidFill>
                    <a:latin typeface="Meiryo"/>
                    <a:ea typeface="Meiryo"/>
                  </a:rPr>
                  <a:t>」</a:t>
                </a:r>
                <a:r>
                  <a:rPr lang="ja-JP" altLang="en-US" sz="1600" b="1">
                    <a:solidFill>
                      <a:srgbClr val="1A1A1A"/>
                    </a:solidFill>
                    <a:latin typeface="Meiryo"/>
                    <a:ea typeface="Meiryo"/>
                  </a:rPr>
                  <a:t>か</a:t>
                </a:r>
                <a:endParaRPr lang="en-US"/>
              </a:p>
            </p:txBody>
          </p:sp>
          <p:sp>
            <p:nvSpPr>
              <p:cNvPr id="24" name="角丸四角形 7">
                <a:extLst>
                  <a:ext uri="{FF2B5EF4-FFF2-40B4-BE49-F238E27FC236}">
                    <a16:creationId xmlns:a16="http://schemas.microsoft.com/office/drawing/2014/main" id="{7A411DF5-5814-34EA-6DD5-929348E57798}"/>
                  </a:ext>
                </a:extLst>
              </p:cNvPr>
              <p:cNvSpPr/>
              <p:nvPr/>
            </p:nvSpPr>
            <p:spPr>
              <a:xfrm>
                <a:off x="782598" y="1700064"/>
                <a:ext cx="173893" cy="173893"/>
              </a:xfrm>
              <a:prstGeom prst="roundRect">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spcBef>
                    <a:spcPts val="300"/>
                  </a:spcBef>
                </a:pPr>
                <a:endParaRPr kumimoji="1" lang="ja-JP" altLang="en-US"/>
              </a:p>
            </p:txBody>
          </p:sp>
        </p:grpSp>
      </p:grpSp>
      <p:grpSp>
        <p:nvGrpSpPr>
          <p:cNvPr id="25" name="グループ化 6">
            <a:extLst>
              <a:ext uri="{FF2B5EF4-FFF2-40B4-BE49-F238E27FC236}">
                <a16:creationId xmlns:a16="http://schemas.microsoft.com/office/drawing/2014/main" id="{86662E18-58F0-0197-55B0-AB9C41208F91}"/>
              </a:ext>
            </a:extLst>
          </p:cNvPr>
          <p:cNvGrpSpPr/>
          <p:nvPr/>
        </p:nvGrpSpPr>
        <p:grpSpPr>
          <a:xfrm>
            <a:off x="3844822" y="4319476"/>
            <a:ext cx="448206" cy="425813"/>
            <a:chOff x="2768322" y="3454400"/>
            <a:chExt cx="754985" cy="712800"/>
          </a:xfrm>
        </p:grpSpPr>
        <p:sp>
          <p:nvSpPr>
            <p:cNvPr id="26" name="三角形 7">
              <a:extLst>
                <a:ext uri="{FF2B5EF4-FFF2-40B4-BE49-F238E27FC236}">
                  <a16:creationId xmlns:a16="http://schemas.microsoft.com/office/drawing/2014/main" id="{1127D7DF-FA7A-D070-B476-763AE6ED3FF1}"/>
                </a:ext>
              </a:extLst>
            </p:cNvPr>
            <p:cNvSpPr/>
            <p:nvPr/>
          </p:nvSpPr>
          <p:spPr>
            <a:xfrm rot="5400000">
              <a:off x="2590122" y="3632600"/>
              <a:ext cx="712800" cy="356400"/>
            </a:xfrm>
            <a:prstGeom prst="triangle">
              <a:avLst/>
            </a:prstGeom>
            <a:solidFill>
              <a:srgbClr val="0B3274">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三角形 8">
              <a:extLst>
                <a:ext uri="{FF2B5EF4-FFF2-40B4-BE49-F238E27FC236}">
                  <a16:creationId xmlns:a16="http://schemas.microsoft.com/office/drawing/2014/main" id="{160BC3FE-A940-D1D1-69C8-190F7EFDD739}"/>
                </a:ext>
              </a:extLst>
            </p:cNvPr>
            <p:cNvSpPr/>
            <p:nvPr/>
          </p:nvSpPr>
          <p:spPr>
            <a:xfrm rot="5400000">
              <a:off x="2789415" y="3632600"/>
              <a:ext cx="712800" cy="356400"/>
            </a:xfrm>
            <a:prstGeom prst="triangle">
              <a:avLst/>
            </a:prstGeom>
            <a:solidFill>
              <a:srgbClr val="0B3274">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三角形 9">
              <a:extLst>
                <a:ext uri="{FF2B5EF4-FFF2-40B4-BE49-F238E27FC236}">
                  <a16:creationId xmlns:a16="http://schemas.microsoft.com/office/drawing/2014/main" id="{4179BED9-5037-35CA-ADD6-8C35CF5E8B72}"/>
                </a:ext>
              </a:extLst>
            </p:cNvPr>
            <p:cNvSpPr/>
            <p:nvPr/>
          </p:nvSpPr>
          <p:spPr>
            <a:xfrm rot="5400000">
              <a:off x="2988707" y="3632600"/>
              <a:ext cx="712800" cy="356400"/>
            </a:xfrm>
            <a:prstGeom prst="triangl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endParaRPr kumimoji="1" lang="ja-JP" altLang="en-US"/>
            </a:p>
          </p:txBody>
        </p:sp>
      </p:grpSp>
      <p:grpSp>
        <p:nvGrpSpPr>
          <p:cNvPr id="29" name="グループ化 24">
            <a:extLst>
              <a:ext uri="{FF2B5EF4-FFF2-40B4-BE49-F238E27FC236}">
                <a16:creationId xmlns:a16="http://schemas.microsoft.com/office/drawing/2014/main" id="{10BEECE7-860D-35FF-C916-5AC8E690C19B}"/>
              </a:ext>
            </a:extLst>
          </p:cNvPr>
          <p:cNvGrpSpPr/>
          <p:nvPr/>
        </p:nvGrpSpPr>
        <p:grpSpPr>
          <a:xfrm>
            <a:off x="792825" y="2438594"/>
            <a:ext cx="2870756" cy="3760667"/>
            <a:chOff x="782598" y="1640510"/>
            <a:chExt cx="4583353" cy="3687482"/>
          </a:xfrm>
        </p:grpSpPr>
        <p:sp>
          <p:nvSpPr>
            <p:cNvPr id="30" name="テキスト ボックス 6">
              <a:extLst>
                <a:ext uri="{FF2B5EF4-FFF2-40B4-BE49-F238E27FC236}">
                  <a16:creationId xmlns:a16="http://schemas.microsoft.com/office/drawing/2014/main" id="{3B93E32A-F8BC-EEFC-9A23-19A4ABAE4A62}"/>
                </a:ext>
              </a:extLst>
            </p:cNvPr>
            <p:cNvSpPr txBox="1"/>
            <p:nvPr/>
          </p:nvSpPr>
          <p:spPr>
            <a:xfrm>
              <a:off x="782598" y="2019654"/>
              <a:ext cx="4581341" cy="3308338"/>
            </a:xfrm>
            <a:prstGeom prst="rect">
              <a:avLst/>
            </a:prstGeom>
            <a:solidFill>
              <a:schemeClr val="bg1">
                <a:lumMod val="95000"/>
              </a:schemeClr>
            </a:solidFill>
          </p:spPr>
          <p:txBody>
            <a:bodyPr wrap="square" lIns="228600" tIns="365759" rIns="228600" bIns="365759"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171450" indent="-171450">
                <a:lnSpc>
                  <a:spcPct val="150000"/>
                </a:lnSpc>
                <a:spcBef>
                  <a:spcPts val="300"/>
                </a:spcBef>
                <a:buFont typeface="Wingdings" pitchFamily="2" charset="2"/>
                <a:buChar char="l"/>
              </a:pPr>
              <a:r>
                <a:rPr lang="ja-JP" altLang="en-US" sz="1400">
                  <a:latin typeface="Meiryo"/>
                  <a:ea typeface="Meiryo"/>
                </a:rPr>
                <a:t>現在、更新作業やページ作成が特定の担当者に集中</a:t>
              </a:r>
              <a:br>
                <a:rPr lang="ja-JP" altLang="en-US" sz="1400">
                  <a:latin typeface="Meiryo"/>
                  <a:ea typeface="Meiryo"/>
                </a:rPr>
              </a:br>
              <a:endParaRPr lang="en-US" altLang="ja-JP" sz="1400">
                <a:latin typeface="Meiryo"/>
                <a:ea typeface="Meiryo"/>
                <a:cs typeface="Calibri"/>
              </a:endParaRPr>
            </a:p>
            <a:p>
              <a:pPr marL="171450" indent="-171450">
                <a:lnSpc>
                  <a:spcPct val="150000"/>
                </a:lnSpc>
                <a:spcBef>
                  <a:spcPts val="300"/>
                </a:spcBef>
                <a:buFont typeface="Wingdings" pitchFamily="2" charset="2"/>
                <a:buChar char="l"/>
              </a:pPr>
              <a:r>
                <a:rPr lang="ja-JP" altLang="en-US" sz="1400">
                  <a:latin typeface="Meiryo"/>
                  <a:ea typeface="Meiryo"/>
                </a:rPr>
                <a:t>既存のテンプレートも「どこで・何に使うか分からない」状況になっていると認識しています。</a:t>
              </a:r>
            </a:p>
            <a:p>
              <a:pPr>
                <a:lnSpc>
                  <a:spcPct val="150000"/>
                </a:lnSpc>
                <a:spcBef>
                  <a:spcPts val="300"/>
                </a:spcBef>
              </a:pPr>
              <a:endParaRPr lang="ja-JP" altLang="en-US" sz="1400">
                <a:latin typeface="Meiryo"/>
                <a:ea typeface="Meiryo"/>
              </a:endParaRPr>
            </a:p>
          </p:txBody>
        </p:sp>
        <p:grpSp>
          <p:nvGrpSpPr>
            <p:cNvPr id="31" name="グループ化 2">
              <a:extLst>
                <a:ext uri="{FF2B5EF4-FFF2-40B4-BE49-F238E27FC236}">
                  <a16:creationId xmlns:a16="http://schemas.microsoft.com/office/drawing/2014/main" id="{F16192EF-18E5-F375-3185-1A55C327830B}"/>
                </a:ext>
              </a:extLst>
            </p:cNvPr>
            <p:cNvGrpSpPr/>
            <p:nvPr/>
          </p:nvGrpSpPr>
          <p:grpSpPr>
            <a:xfrm>
              <a:off x="782598" y="1640510"/>
              <a:ext cx="4583353" cy="330702"/>
              <a:chOff x="782598" y="1640510"/>
              <a:chExt cx="4583353" cy="330702"/>
            </a:xfrm>
          </p:grpSpPr>
          <p:sp>
            <p:nvSpPr>
              <p:cNvPr id="32" name="テキスト ボックス 3">
                <a:extLst>
                  <a:ext uri="{FF2B5EF4-FFF2-40B4-BE49-F238E27FC236}">
                    <a16:creationId xmlns:a16="http://schemas.microsoft.com/office/drawing/2014/main" id="{6A4C423D-6DF3-8A05-D8D5-BF25C2C4C661}"/>
                  </a:ext>
                </a:extLst>
              </p:cNvPr>
              <p:cNvSpPr txBox="1"/>
              <p:nvPr/>
            </p:nvSpPr>
            <p:spPr>
              <a:xfrm>
                <a:off x="1057660" y="1640510"/>
                <a:ext cx="4308291" cy="330702"/>
              </a:xfrm>
              <a:prstGeom prst="rect">
                <a:avLst/>
              </a:prstGeom>
              <a:noFill/>
            </p:spPr>
            <p:txBody>
              <a:bodyPr wrap="squar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lvl="0" indent="0">
                  <a:lnSpc>
                    <a:spcPct val="130000"/>
                  </a:lnSpc>
                  <a:spcBef>
                    <a:spcPts val="300"/>
                  </a:spcBef>
                  <a:spcAft>
                    <a:spcPts val="0"/>
                  </a:spcAft>
                  <a:buNone/>
                  <a:tabLst/>
                </a:pPr>
                <a:r>
                  <a:rPr lang="ja-JP" altLang="en-US" sz="1600" b="1">
                    <a:solidFill>
                      <a:srgbClr val="1A1A1A"/>
                    </a:solidFill>
                    <a:latin typeface="Meiryo"/>
                    <a:ea typeface="Meiryo"/>
                  </a:rPr>
                  <a:t>現状</a:t>
                </a:r>
                <a:endParaRPr lang="en-US"/>
              </a:p>
            </p:txBody>
          </p:sp>
          <p:sp>
            <p:nvSpPr>
              <p:cNvPr id="33" name="角丸四角形 7">
                <a:extLst>
                  <a:ext uri="{FF2B5EF4-FFF2-40B4-BE49-F238E27FC236}">
                    <a16:creationId xmlns:a16="http://schemas.microsoft.com/office/drawing/2014/main" id="{16C7E013-75E9-C407-8C8E-E000148C4677}"/>
                  </a:ext>
                </a:extLst>
              </p:cNvPr>
              <p:cNvSpPr/>
              <p:nvPr/>
            </p:nvSpPr>
            <p:spPr>
              <a:xfrm>
                <a:off x="782598" y="1700064"/>
                <a:ext cx="173893" cy="173893"/>
              </a:xfrm>
              <a:prstGeom prst="roundRect">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spcBef>
                    <a:spcPts val="300"/>
                  </a:spcBef>
                </a:pPr>
                <a:endParaRPr kumimoji="1" lang="ja-JP" altLang="en-US"/>
              </a:p>
            </p:txBody>
          </p:sp>
        </p:grpSp>
      </p:grpSp>
      <p:sp>
        <p:nvSpPr>
          <p:cNvPr id="4" name="TextBox 3">
            <a:extLst>
              <a:ext uri="{FF2B5EF4-FFF2-40B4-BE49-F238E27FC236}">
                <a16:creationId xmlns:a16="http://schemas.microsoft.com/office/drawing/2014/main" id="{7BD201A6-AEFF-A58A-849B-2BF0C169947D}"/>
              </a:ext>
            </a:extLst>
          </p:cNvPr>
          <p:cNvSpPr txBox="1"/>
          <p:nvPr/>
        </p:nvSpPr>
        <p:spPr>
          <a:xfrm>
            <a:off x="591968" y="6357347"/>
            <a:ext cx="110017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メイリオ"/>
                <a:ea typeface="メイリオ"/>
              </a:rPr>
              <a:t>※ </a:t>
            </a:r>
            <a:r>
              <a:rPr lang="en-US" sz="1200" err="1">
                <a:latin typeface="メイリオ"/>
                <a:ea typeface="メイリオ"/>
              </a:rPr>
              <a:t>調査・要件定義を経て、情報設計</a:t>
            </a:r>
            <a:r>
              <a:rPr lang="en-US" sz="1200">
                <a:latin typeface="メイリオ"/>
                <a:ea typeface="メイリオ"/>
              </a:rPr>
              <a:t>・</a:t>
            </a:r>
            <a:r>
              <a:rPr lang="ja-JP" altLang="en-US" sz="1200">
                <a:latin typeface="メイリオ"/>
                <a:ea typeface="メイリオ"/>
              </a:rPr>
              <a:t>デザインフェーズ内でパーツ設計を確定します</a:t>
            </a:r>
            <a:r>
              <a:rPr lang="en-US" sz="1200">
                <a:latin typeface="メイリオ"/>
                <a:ea typeface="メイリオ"/>
              </a:rPr>
              <a:t>。</a:t>
            </a:r>
          </a:p>
        </p:txBody>
      </p:sp>
    </p:spTree>
    <p:extLst>
      <p:ext uri="{BB962C8B-B14F-4D97-AF65-F5344CB8AC3E}">
        <p14:creationId xmlns:p14="http://schemas.microsoft.com/office/powerpoint/2010/main" val="390805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56B60-390C-5045-0F94-7D9C7AEDF3E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A5E5544-E472-0189-CED9-EF9F6C6D21E4}"/>
              </a:ext>
            </a:extLst>
          </p:cNvPr>
          <p:cNvSpPr txBox="1"/>
          <p:nvPr/>
        </p:nvSpPr>
        <p:spPr>
          <a:xfrm>
            <a:off x="1053382" y="845112"/>
            <a:ext cx="4533292" cy="377026"/>
          </a:xfrm>
          <a:prstGeom prst="rect">
            <a:avLst/>
          </a:prstGeom>
          <a:noFill/>
        </p:spPr>
        <p:txBody>
          <a:bodyPr wrap="none" lIns="0" tIns="0" rIns="0" bIns="0" rtlCol="0" anchor="t" anchorCtr="0">
            <a:spAutoFit/>
          </a:bodyPr>
          <a:lstStyle/>
          <a:p>
            <a:pPr>
              <a:lnSpc>
                <a:spcPct val="130000"/>
              </a:lnSpc>
            </a:pPr>
            <a:r>
              <a:rPr lang="ja-JP" sz="2000" b="1">
                <a:solidFill>
                  <a:srgbClr val="0B3274"/>
                </a:solidFill>
                <a:latin typeface="Meiryo"/>
                <a:ea typeface="Meiryo"/>
                <a:cs typeface="+mn-lt"/>
              </a:rPr>
              <a:t>改善3</a:t>
            </a:r>
            <a:r>
              <a:rPr lang="ja-JP" altLang="en-US" sz="2000" b="1">
                <a:solidFill>
                  <a:srgbClr val="0B3274"/>
                </a:solidFill>
                <a:latin typeface="Meiryo"/>
                <a:ea typeface="Meiryo"/>
                <a:cs typeface="+mn-lt"/>
              </a:rPr>
              <a:t>：デザインの統一と世界観の整理</a:t>
            </a:r>
            <a:endParaRPr lang="en-US"/>
          </a:p>
        </p:txBody>
      </p:sp>
      <p:sp>
        <p:nvSpPr>
          <p:cNvPr id="6" name="スライド番号プレースホルダー 5">
            <a:extLst>
              <a:ext uri="{FF2B5EF4-FFF2-40B4-BE49-F238E27FC236}">
                <a16:creationId xmlns:a16="http://schemas.microsoft.com/office/drawing/2014/main" id="{2062B048-9F8D-C1F2-530E-A0DDB3663CD4}"/>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15</a:t>
            </a:fld>
            <a:endParaRPr lang="ja-JP" altLang="en-US"/>
          </a:p>
        </p:txBody>
      </p:sp>
      <p:sp>
        <p:nvSpPr>
          <p:cNvPr id="37" name="テキスト ボックス 36">
            <a:extLst>
              <a:ext uri="{FF2B5EF4-FFF2-40B4-BE49-F238E27FC236}">
                <a16:creationId xmlns:a16="http://schemas.microsoft.com/office/drawing/2014/main" id="{DABE6348-717D-9BA4-11BC-866BE7E44E20}"/>
              </a:ext>
            </a:extLst>
          </p:cNvPr>
          <p:cNvSpPr txBox="1"/>
          <p:nvPr/>
        </p:nvSpPr>
        <p:spPr>
          <a:xfrm>
            <a:off x="793825" y="1442096"/>
            <a:ext cx="10604350" cy="800219"/>
          </a:xfrm>
          <a:prstGeom prst="rect">
            <a:avLst/>
          </a:prstGeom>
          <a:noFill/>
        </p:spPr>
        <p:txBody>
          <a:bodyPr wrap="square" lIns="91440" tIns="45720" rIns="91440" bIns="45720" anchor="t">
            <a:spAutoFit/>
          </a:bodyPr>
          <a:lstStyle/>
          <a:p>
            <a:pPr>
              <a:lnSpc>
                <a:spcPct val="150000"/>
              </a:lnSpc>
            </a:pPr>
            <a:r>
              <a:rPr lang="ja-JP" sz="1600">
                <a:latin typeface="Meiryo"/>
                <a:ea typeface="Meiryo"/>
              </a:rPr>
              <a:t>本改善では、あしなが育英会様がこれまで大切にされてきた</a:t>
            </a:r>
            <a:r>
              <a:rPr lang="ja-JP" sz="1600" b="1">
                <a:latin typeface="Meiryo"/>
                <a:ea typeface="Meiryo"/>
              </a:rPr>
              <a:t>あたたかさ・やさし</a:t>
            </a:r>
            <a:r>
              <a:rPr lang="ja-JP" altLang="en-US" sz="1600" b="1">
                <a:latin typeface="Meiryo"/>
                <a:ea typeface="Meiryo"/>
              </a:rPr>
              <a:t>さ・誠実さ・信頼感</a:t>
            </a:r>
            <a:r>
              <a:rPr lang="ja-JP" altLang="en-US" sz="1600">
                <a:latin typeface="Meiryo"/>
                <a:ea typeface="Meiryo"/>
              </a:rPr>
              <a:t>と</a:t>
            </a:r>
            <a:r>
              <a:rPr lang="ja-JP" sz="1600">
                <a:latin typeface="Meiryo"/>
                <a:ea typeface="Meiryo"/>
              </a:rPr>
              <a:t>いった世界観を尊重しながら、Webサイト全体の印</a:t>
            </a:r>
            <a:r>
              <a:rPr lang="ja-JP" altLang="en-US" sz="1600">
                <a:latin typeface="Meiryo"/>
                <a:ea typeface="Meiryo"/>
              </a:rPr>
              <a:t>象</a:t>
            </a:r>
            <a:r>
              <a:rPr lang="ja-JP" sz="1600">
                <a:latin typeface="Meiryo"/>
                <a:ea typeface="Meiryo"/>
              </a:rPr>
              <a:t>を整理することを</a:t>
            </a:r>
            <a:r>
              <a:rPr lang="ja-JP" altLang="en-US" sz="1600">
                <a:latin typeface="Meiryo"/>
                <a:ea typeface="Meiryo"/>
              </a:rPr>
              <a:t>目的と</a:t>
            </a:r>
            <a:r>
              <a:rPr lang="ja-JP" sz="1600">
                <a:latin typeface="Meiryo"/>
                <a:ea typeface="Meiryo"/>
              </a:rPr>
              <a:t>します。</a:t>
            </a:r>
            <a:endParaRPr lang="en-US"/>
          </a:p>
        </p:txBody>
      </p:sp>
      <p:sp>
        <p:nvSpPr>
          <p:cNvPr id="43" name="テキスト ボックス 42">
            <a:extLst>
              <a:ext uri="{FF2B5EF4-FFF2-40B4-BE49-F238E27FC236}">
                <a16:creationId xmlns:a16="http://schemas.microsoft.com/office/drawing/2014/main" id="{6DFDF1B2-06F2-4602-6AE5-B0BA985EBEC9}"/>
              </a:ext>
            </a:extLst>
          </p:cNvPr>
          <p:cNvSpPr txBox="1"/>
          <p:nvPr/>
        </p:nvSpPr>
        <p:spPr>
          <a:xfrm>
            <a:off x="539557" y="146078"/>
            <a:ext cx="4828245" cy="215444"/>
          </a:xfrm>
          <a:prstGeom prst="rect">
            <a:avLst/>
          </a:prstGeom>
          <a:noFill/>
        </p:spPr>
        <p:txBody>
          <a:bodyPr wrap="square" lIns="0" tIns="0" rIns="0" bIns="0" rtlCol="0" anchor="t">
            <a:spAutoFit/>
          </a:bodyPr>
          <a:lstStyle/>
          <a:p>
            <a:pPr>
              <a:tabLst>
                <a:tab pos="540000" algn="l"/>
              </a:tabLst>
            </a:pPr>
            <a:r>
              <a:rPr lang="en-US" sz="1400">
                <a:solidFill>
                  <a:schemeClr val="bg1"/>
                </a:solidFill>
                <a:ea typeface="+mn-lt"/>
              </a:rPr>
              <a:t>03</a:t>
            </a:r>
            <a:r>
              <a:rPr lang="ja-JP" altLang="en-US" sz="1400">
                <a:solidFill>
                  <a:schemeClr val="bg1"/>
                </a:solidFill>
                <a:ea typeface="+mn-lt"/>
              </a:rPr>
              <a:t>　</a:t>
            </a:r>
            <a:r>
              <a:rPr lang="en-US" altLang="ja-JP" sz="1400">
                <a:solidFill>
                  <a:schemeClr val="bg1"/>
                </a:solidFill>
                <a:ea typeface="+mn-lt"/>
              </a:rPr>
              <a:t> </a:t>
            </a:r>
            <a:r>
              <a:rPr lang="ja-JP" sz="1400">
                <a:solidFill>
                  <a:schemeClr val="bg1"/>
                </a:solidFill>
                <a:latin typeface="Meiryo"/>
                <a:ea typeface="Meiryo"/>
              </a:rPr>
              <a:t>提案の全体方針</a:t>
            </a:r>
          </a:p>
        </p:txBody>
      </p:sp>
      <p:grpSp>
        <p:nvGrpSpPr>
          <p:cNvPr id="2" name="グループ化 24">
            <a:extLst>
              <a:ext uri="{FF2B5EF4-FFF2-40B4-BE49-F238E27FC236}">
                <a16:creationId xmlns:a16="http://schemas.microsoft.com/office/drawing/2014/main" id="{C48B494F-96D3-E2A3-047A-79199C88B48A}"/>
              </a:ext>
            </a:extLst>
          </p:cNvPr>
          <p:cNvGrpSpPr/>
          <p:nvPr/>
        </p:nvGrpSpPr>
        <p:grpSpPr>
          <a:xfrm>
            <a:off x="792826" y="2778661"/>
            <a:ext cx="3276496" cy="2387874"/>
            <a:chOff x="782598" y="1640510"/>
            <a:chExt cx="4583353" cy="2387874"/>
          </a:xfrm>
        </p:grpSpPr>
        <p:sp>
          <p:nvSpPr>
            <p:cNvPr id="14" name="テキスト ボックス 6">
              <a:extLst>
                <a:ext uri="{FF2B5EF4-FFF2-40B4-BE49-F238E27FC236}">
                  <a16:creationId xmlns:a16="http://schemas.microsoft.com/office/drawing/2014/main" id="{37AF5810-4A8F-4C6D-4C76-2DBDCBE34C9F}"/>
                </a:ext>
              </a:extLst>
            </p:cNvPr>
            <p:cNvSpPr txBox="1"/>
            <p:nvPr/>
          </p:nvSpPr>
          <p:spPr>
            <a:xfrm>
              <a:off x="782598" y="2023991"/>
              <a:ext cx="4581341" cy="2004393"/>
            </a:xfrm>
            <a:prstGeom prst="rect">
              <a:avLst/>
            </a:prstGeom>
            <a:solidFill>
              <a:schemeClr val="bg1">
                <a:lumMod val="95000"/>
              </a:schemeClr>
            </a:solidFill>
          </p:spPr>
          <p:txBody>
            <a:bodyPr wrap="square" lIns="228600" tIns="365759" rIns="228600" bIns="365759"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50000"/>
                </a:lnSpc>
                <a:spcBef>
                  <a:spcPts val="300"/>
                </a:spcBef>
              </a:pPr>
              <a:r>
                <a:rPr lang="ja-JP" sz="1400">
                  <a:latin typeface="Meiryo"/>
                  <a:ea typeface="Meiryo"/>
                </a:rPr>
                <a:t>ページごとに異なっている色味・文字・余白・写真の使い方を</a:t>
              </a:r>
              <a:r>
                <a:rPr lang="ja-JP" altLang="en-US" sz="1400">
                  <a:latin typeface="Meiryo"/>
                  <a:ea typeface="Meiryo"/>
                </a:rPr>
                <a:t>整</a:t>
              </a:r>
              <a:r>
                <a:rPr lang="ja-JP" sz="1400">
                  <a:latin typeface="Meiryo"/>
                  <a:ea typeface="Meiryo"/>
                </a:rPr>
                <a:t>理し、</a:t>
              </a:r>
              <a:r>
                <a:rPr lang="ja-JP" altLang="en-US" sz="1400">
                  <a:latin typeface="Meiryo"/>
                  <a:ea typeface="Meiryo"/>
                </a:rPr>
                <a:t>サイト</a:t>
              </a:r>
              <a:r>
                <a:rPr lang="ja-JP" sz="1400">
                  <a:latin typeface="Meiryo"/>
                  <a:ea typeface="Meiryo"/>
                </a:rPr>
                <a:t>全体として一貫した印象になるよう設計します。</a:t>
              </a:r>
              <a:endParaRPr lang="en-US"/>
            </a:p>
          </p:txBody>
        </p:sp>
        <p:grpSp>
          <p:nvGrpSpPr>
            <p:cNvPr id="16" name="グループ化 2">
              <a:extLst>
                <a:ext uri="{FF2B5EF4-FFF2-40B4-BE49-F238E27FC236}">
                  <a16:creationId xmlns:a16="http://schemas.microsoft.com/office/drawing/2014/main" id="{1A693108-DA10-9B7A-02AA-DA9259AF0C02}"/>
                </a:ext>
              </a:extLst>
            </p:cNvPr>
            <p:cNvGrpSpPr/>
            <p:nvPr/>
          </p:nvGrpSpPr>
          <p:grpSpPr>
            <a:xfrm>
              <a:off x="782598" y="1640510"/>
              <a:ext cx="4583353" cy="311851"/>
              <a:chOff x="782598" y="1640510"/>
              <a:chExt cx="4583353" cy="311851"/>
            </a:xfrm>
          </p:grpSpPr>
          <p:sp>
            <p:nvSpPr>
              <p:cNvPr id="17" name="テキスト ボックス 3">
                <a:extLst>
                  <a:ext uri="{FF2B5EF4-FFF2-40B4-BE49-F238E27FC236}">
                    <a16:creationId xmlns:a16="http://schemas.microsoft.com/office/drawing/2014/main" id="{858C24B0-2AAD-C0C5-EEB4-71805CAB36C9}"/>
                  </a:ext>
                </a:extLst>
              </p:cNvPr>
              <p:cNvSpPr txBox="1"/>
              <p:nvPr/>
            </p:nvSpPr>
            <p:spPr>
              <a:xfrm>
                <a:off x="1057660" y="1640510"/>
                <a:ext cx="4308291" cy="311851"/>
              </a:xfrm>
              <a:prstGeom prst="rect">
                <a:avLst/>
              </a:prstGeom>
              <a:noFill/>
            </p:spPr>
            <p:txBody>
              <a:bodyPr wrap="squar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lvl="0" indent="0">
                  <a:lnSpc>
                    <a:spcPct val="130000"/>
                  </a:lnSpc>
                  <a:spcBef>
                    <a:spcPts val="300"/>
                  </a:spcBef>
                  <a:spcAft>
                    <a:spcPts val="0"/>
                  </a:spcAft>
                  <a:buNone/>
                  <a:tabLst/>
                </a:pPr>
                <a:r>
                  <a:rPr lang="ja-JP" altLang="en-US" sz="1500" b="1">
                    <a:solidFill>
                      <a:srgbClr val="1A1A1A"/>
                    </a:solidFill>
                    <a:latin typeface="Meiryo"/>
                    <a:ea typeface="Meiryo"/>
                  </a:rPr>
                  <a:t>ページご</a:t>
                </a:r>
                <a:r>
                  <a:rPr lang="ja-JP" sz="1500" b="1">
                    <a:solidFill>
                      <a:srgbClr val="1A1A1A"/>
                    </a:solidFill>
                    <a:latin typeface="Meiryo"/>
                    <a:ea typeface="Meiryo"/>
                  </a:rPr>
                  <a:t>との印象のばらつきを整理</a:t>
                </a:r>
                <a:endParaRPr lang="en-US">
                  <a:ea typeface="Calibri"/>
                  <a:cs typeface="Calibri"/>
                </a:endParaRPr>
              </a:p>
            </p:txBody>
          </p:sp>
          <p:sp>
            <p:nvSpPr>
              <p:cNvPr id="18" name="角丸四角形 7">
                <a:extLst>
                  <a:ext uri="{FF2B5EF4-FFF2-40B4-BE49-F238E27FC236}">
                    <a16:creationId xmlns:a16="http://schemas.microsoft.com/office/drawing/2014/main" id="{968E338E-94C1-CC30-E17A-357C2E684C79}"/>
                  </a:ext>
                </a:extLst>
              </p:cNvPr>
              <p:cNvSpPr/>
              <p:nvPr/>
            </p:nvSpPr>
            <p:spPr>
              <a:xfrm>
                <a:off x="782598" y="1700064"/>
                <a:ext cx="173893" cy="173893"/>
              </a:xfrm>
              <a:prstGeom prst="roundRect">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spcBef>
                    <a:spcPts val="300"/>
                  </a:spcBef>
                </a:pPr>
                <a:endParaRPr kumimoji="1" lang="ja-JP" altLang="en-US"/>
              </a:p>
            </p:txBody>
          </p:sp>
        </p:grpSp>
      </p:grpSp>
      <p:sp>
        <p:nvSpPr>
          <p:cNvPr id="4" name="TextBox 3">
            <a:extLst>
              <a:ext uri="{FF2B5EF4-FFF2-40B4-BE49-F238E27FC236}">
                <a16:creationId xmlns:a16="http://schemas.microsoft.com/office/drawing/2014/main" id="{8C0E57A3-EA81-C91D-75D8-5C647CF1252D}"/>
              </a:ext>
            </a:extLst>
          </p:cNvPr>
          <p:cNvSpPr txBox="1"/>
          <p:nvPr/>
        </p:nvSpPr>
        <p:spPr>
          <a:xfrm>
            <a:off x="793489" y="5456802"/>
            <a:ext cx="110017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メイリオ"/>
                <a:ea typeface="メイリオ"/>
              </a:rPr>
              <a:t>※ </a:t>
            </a:r>
            <a:r>
              <a:rPr lang="ja-JP" altLang="en-US" sz="1200">
                <a:latin typeface="メイリオ"/>
                <a:ea typeface="メイリオ"/>
              </a:rPr>
              <a:t>実際のデザイン方針やトーンは、</a:t>
            </a:r>
            <a:r>
              <a:rPr lang="en-US" sz="1200" err="1">
                <a:latin typeface="メイリオ"/>
                <a:ea typeface="メイリオ"/>
              </a:rPr>
              <a:t>調査</a:t>
            </a:r>
            <a:r>
              <a:rPr lang="en-US" sz="1200">
                <a:latin typeface="メイリオ"/>
                <a:ea typeface="メイリオ"/>
              </a:rPr>
              <a:t>・</a:t>
            </a:r>
            <a:r>
              <a:rPr lang="ja-JP" altLang="en-US" sz="1200">
                <a:latin typeface="メイリオ"/>
                <a:ea typeface="メイリオ"/>
              </a:rPr>
              <a:t>要件定義を踏まえ、情報設計・デザインフェーズで決定します</a:t>
            </a:r>
            <a:r>
              <a:rPr lang="en-US" sz="1200">
                <a:latin typeface="メイリオ"/>
                <a:ea typeface="メイリオ"/>
              </a:rPr>
              <a:t>。</a:t>
            </a:r>
          </a:p>
        </p:txBody>
      </p:sp>
      <p:grpSp>
        <p:nvGrpSpPr>
          <p:cNvPr id="5" name="グループ化 24">
            <a:extLst>
              <a:ext uri="{FF2B5EF4-FFF2-40B4-BE49-F238E27FC236}">
                <a16:creationId xmlns:a16="http://schemas.microsoft.com/office/drawing/2014/main" id="{C8FF86B0-3A90-2C0F-B360-C7EB8AB44F32}"/>
              </a:ext>
            </a:extLst>
          </p:cNvPr>
          <p:cNvGrpSpPr/>
          <p:nvPr/>
        </p:nvGrpSpPr>
        <p:grpSpPr>
          <a:xfrm>
            <a:off x="4457982" y="2778660"/>
            <a:ext cx="3276496" cy="2387874"/>
            <a:chOff x="782598" y="1640510"/>
            <a:chExt cx="4583353" cy="2387874"/>
          </a:xfrm>
        </p:grpSpPr>
        <p:sp>
          <p:nvSpPr>
            <p:cNvPr id="7" name="テキスト ボックス 6">
              <a:extLst>
                <a:ext uri="{FF2B5EF4-FFF2-40B4-BE49-F238E27FC236}">
                  <a16:creationId xmlns:a16="http://schemas.microsoft.com/office/drawing/2014/main" id="{E7D21183-9A5E-A818-47F7-586C26683882}"/>
                </a:ext>
              </a:extLst>
            </p:cNvPr>
            <p:cNvSpPr txBox="1"/>
            <p:nvPr/>
          </p:nvSpPr>
          <p:spPr>
            <a:xfrm>
              <a:off x="782598" y="2023991"/>
              <a:ext cx="4581341" cy="2004393"/>
            </a:xfrm>
            <a:prstGeom prst="rect">
              <a:avLst/>
            </a:prstGeom>
            <a:solidFill>
              <a:schemeClr val="bg1">
                <a:lumMod val="95000"/>
              </a:schemeClr>
            </a:solidFill>
          </p:spPr>
          <p:txBody>
            <a:bodyPr wrap="square" lIns="228600" tIns="365759" rIns="228600" bIns="365759"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50000"/>
                </a:lnSpc>
                <a:spcBef>
                  <a:spcPts val="300"/>
                </a:spcBef>
              </a:pPr>
              <a:r>
                <a:rPr lang="ja-JP" sz="1400">
                  <a:latin typeface="Meiryo"/>
                  <a:ea typeface="Meiryo"/>
                </a:rPr>
                <a:t>現行ページで評価されているタブ切り替えや情報の</a:t>
              </a:r>
              <a:r>
                <a:rPr lang="ja-JP" altLang="en-US" sz="1400">
                  <a:latin typeface="Meiryo"/>
                  <a:ea typeface="Meiryo"/>
                </a:rPr>
                <a:t>振</a:t>
              </a:r>
              <a:r>
                <a:rPr lang="ja-JP" sz="1400">
                  <a:latin typeface="Meiryo"/>
                  <a:ea typeface="Meiryo"/>
                </a:rPr>
                <a:t>り分けなどの</a:t>
              </a:r>
              <a:r>
                <a:rPr lang="ja-JP" altLang="en-US" sz="1400">
                  <a:latin typeface="Meiryo"/>
                  <a:ea typeface="Meiryo"/>
                </a:rPr>
                <a:t>機能</a:t>
              </a:r>
              <a:r>
                <a:rPr lang="ja-JP" sz="1400">
                  <a:latin typeface="Meiryo"/>
                  <a:ea typeface="Meiryo"/>
                </a:rPr>
                <a:t>は、使い勝手を尊重したうえで検討します。</a:t>
              </a:r>
              <a:endParaRPr lang="en-US"/>
            </a:p>
          </p:txBody>
        </p:sp>
        <p:grpSp>
          <p:nvGrpSpPr>
            <p:cNvPr id="8" name="グループ化 2">
              <a:extLst>
                <a:ext uri="{FF2B5EF4-FFF2-40B4-BE49-F238E27FC236}">
                  <a16:creationId xmlns:a16="http://schemas.microsoft.com/office/drawing/2014/main" id="{79FE8C08-04FD-7C2B-B093-C83DE0CD90A5}"/>
                </a:ext>
              </a:extLst>
            </p:cNvPr>
            <p:cNvGrpSpPr/>
            <p:nvPr/>
          </p:nvGrpSpPr>
          <p:grpSpPr>
            <a:xfrm>
              <a:off x="782598" y="1640510"/>
              <a:ext cx="4583353" cy="330702"/>
              <a:chOff x="782598" y="1640510"/>
              <a:chExt cx="4583353" cy="330702"/>
            </a:xfrm>
          </p:grpSpPr>
          <p:sp>
            <p:nvSpPr>
              <p:cNvPr id="9" name="テキスト ボックス 3">
                <a:extLst>
                  <a:ext uri="{FF2B5EF4-FFF2-40B4-BE49-F238E27FC236}">
                    <a16:creationId xmlns:a16="http://schemas.microsoft.com/office/drawing/2014/main" id="{F5D2C817-6599-5F1B-BAFF-A0E22A8D0430}"/>
                  </a:ext>
                </a:extLst>
              </p:cNvPr>
              <p:cNvSpPr txBox="1"/>
              <p:nvPr/>
            </p:nvSpPr>
            <p:spPr>
              <a:xfrm>
                <a:off x="1057660" y="1640510"/>
                <a:ext cx="4308291" cy="330702"/>
              </a:xfrm>
              <a:prstGeom prst="rect">
                <a:avLst/>
              </a:prstGeom>
              <a:noFill/>
            </p:spPr>
            <p:txBody>
              <a:bodyPr wrap="squar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lvl="0" indent="0">
                  <a:lnSpc>
                    <a:spcPct val="130000"/>
                  </a:lnSpc>
                  <a:spcBef>
                    <a:spcPts val="300"/>
                  </a:spcBef>
                  <a:spcAft>
                    <a:spcPts val="0"/>
                  </a:spcAft>
                  <a:buNone/>
                  <a:tabLst/>
                </a:pPr>
                <a:r>
                  <a:rPr lang="ja-JP" altLang="en-US" sz="1600" b="1">
                    <a:solidFill>
                      <a:srgbClr val="1A1A1A"/>
                    </a:solidFill>
                    <a:latin typeface="Meiryo"/>
                    <a:ea typeface="Meiryo"/>
                  </a:rPr>
                  <a:t>必要な機能・使い</a:t>
                </a:r>
                <a:r>
                  <a:rPr lang="ja-JP" sz="1600" b="1">
                    <a:solidFill>
                      <a:srgbClr val="1A1A1A"/>
                    </a:solidFill>
                    <a:latin typeface="Meiryo"/>
                    <a:ea typeface="Meiryo"/>
                  </a:rPr>
                  <a:t>勝手は尊重</a:t>
                </a:r>
                <a:endParaRPr lang="en-US"/>
              </a:p>
            </p:txBody>
          </p:sp>
          <p:sp>
            <p:nvSpPr>
              <p:cNvPr id="10" name="角丸四角形 7">
                <a:extLst>
                  <a:ext uri="{FF2B5EF4-FFF2-40B4-BE49-F238E27FC236}">
                    <a16:creationId xmlns:a16="http://schemas.microsoft.com/office/drawing/2014/main" id="{0ACF1844-E88D-4565-3E9B-68F7F728DCFD}"/>
                  </a:ext>
                </a:extLst>
              </p:cNvPr>
              <p:cNvSpPr/>
              <p:nvPr/>
            </p:nvSpPr>
            <p:spPr>
              <a:xfrm>
                <a:off x="782598" y="1700064"/>
                <a:ext cx="173893" cy="173893"/>
              </a:xfrm>
              <a:prstGeom prst="roundRect">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spcBef>
                    <a:spcPts val="300"/>
                  </a:spcBef>
                </a:pPr>
                <a:endParaRPr kumimoji="1" lang="ja-JP" altLang="en-US"/>
              </a:p>
            </p:txBody>
          </p:sp>
        </p:grpSp>
      </p:grpSp>
      <p:grpSp>
        <p:nvGrpSpPr>
          <p:cNvPr id="11" name="グループ化 24">
            <a:extLst>
              <a:ext uri="{FF2B5EF4-FFF2-40B4-BE49-F238E27FC236}">
                <a16:creationId xmlns:a16="http://schemas.microsoft.com/office/drawing/2014/main" id="{62A00909-6CC6-B348-3112-29A5BC34E66F}"/>
              </a:ext>
            </a:extLst>
          </p:cNvPr>
          <p:cNvGrpSpPr/>
          <p:nvPr/>
        </p:nvGrpSpPr>
        <p:grpSpPr>
          <a:xfrm>
            <a:off x="8123138" y="2778660"/>
            <a:ext cx="3276496" cy="2387874"/>
            <a:chOff x="782598" y="1640510"/>
            <a:chExt cx="4583353" cy="2387874"/>
          </a:xfrm>
        </p:grpSpPr>
        <p:sp>
          <p:nvSpPr>
            <p:cNvPr id="12" name="テキスト ボックス 6">
              <a:extLst>
                <a:ext uri="{FF2B5EF4-FFF2-40B4-BE49-F238E27FC236}">
                  <a16:creationId xmlns:a16="http://schemas.microsoft.com/office/drawing/2014/main" id="{80624224-05AD-E9EA-A434-73A78BAF3298}"/>
                </a:ext>
              </a:extLst>
            </p:cNvPr>
            <p:cNvSpPr txBox="1"/>
            <p:nvPr/>
          </p:nvSpPr>
          <p:spPr>
            <a:xfrm>
              <a:off x="782598" y="2023991"/>
              <a:ext cx="4581341" cy="2004393"/>
            </a:xfrm>
            <a:prstGeom prst="rect">
              <a:avLst/>
            </a:prstGeom>
            <a:solidFill>
              <a:schemeClr val="bg1">
                <a:lumMod val="95000"/>
              </a:schemeClr>
            </a:solidFill>
          </p:spPr>
          <p:txBody>
            <a:bodyPr wrap="square" lIns="228600" tIns="365759" rIns="228600" bIns="365759"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50000"/>
                </a:lnSpc>
                <a:spcBef>
                  <a:spcPts val="300"/>
                </a:spcBef>
              </a:pPr>
              <a:r>
                <a:rPr lang="ja-JP" sz="1400">
                  <a:latin typeface="Meiryo"/>
                  <a:ea typeface="Meiryo"/>
                </a:rPr>
                <a:t>ロゴ刷新などの大きなブランド変更は行わず、情報の読み</a:t>
              </a:r>
              <a:r>
                <a:rPr lang="ja-JP" altLang="en-US" sz="1400">
                  <a:latin typeface="Meiryo"/>
                  <a:ea typeface="Meiryo"/>
                </a:rPr>
                <a:t>取り</a:t>
              </a:r>
              <a:r>
                <a:rPr lang="ja-JP" sz="1400">
                  <a:latin typeface="Meiryo"/>
                  <a:ea typeface="Meiryo"/>
                </a:rPr>
                <a:t>やすさや安心感につながる要素に絞って整理します。</a:t>
              </a:r>
              <a:endParaRPr lang="en-US"/>
            </a:p>
          </p:txBody>
        </p:sp>
        <p:grpSp>
          <p:nvGrpSpPr>
            <p:cNvPr id="13" name="グループ化 2">
              <a:extLst>
                <a:ext uri="{FF2B5EF4-FFF2-40B4-BE49-F238E27FC236}">
                  <a16:creationId xmlns:a16="http://schemas.microsoft.com/office/drawing/2014/main" id="{E2AA9642-D4AF-A351-259A-D22A021FCF9D}"/>
                </a:ext>
              </a:extLst>
            </p:cNvPr>
            <p:cNvGrpSpPr/>
            <p:nvPr/>
          </p:nvGrpSpPr>
          <p:grpSpPr>
            <a:xfrm>
              <a:off x="782598" y="1640510"/>
              <a:ext cx="4583353" cy="330702"/>
              <a:chOff x="782598" y="1640510"/>
              <a:chExt cx="4583353" cy="330702"/>
            </a:xfrm>
          </p:grpSpPr>
          <p:sp>
            <p:nvSpPr>
              <p:cNvPr id="15" name="テキスト ボックス 3">
                <a:extLst>
                  <a:ext uri="{FF2B5EF4-FFF2-40B4-BE49-F238E27FC236}">
                    <a16:creationId xmlns:a16="http://schemas.microsoft.com/office/drawing/2014/main" id="{0B0FB59C-87C3-ED20-BFF9-CF8AA60C45B5}"/>
                  </a:ext>
                </a:extLst>
              </p:cNvPr>
              <p:cNvSpPr txBox="1"/>
              <p:nvPr/>
            </p:nvSpPr>
            <p:spPr>
              <a:xfrm>
                <a:off x="1057660" y="1640510"/>
                <a:ext cx="4308291" cy="330702"/>
              </a:xfrm>
              <a:prstGeom prst="rect">
                <a:avLst/>
              </a:prstGeom>
              <a:noFill/>
            </p:spPr>
            <p:txBody>
              <a:bodyPr wrap="squar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lvl="0" indent="0">
                  <a:lnSpc>
                    <a:spcPct val="130000"/>
                  </a:lnSpc>
                  <a:spcBef>
                    <a:spcPts val="300"/>
                  </a:spcBef>
                  <a:spcAft>
                    <a:spcPts val="0"/>
                  </a:spcAft>
                  <a:buNone/>
                  <a:tabLst/>
                </a:pPr>
                <a:r>
                  <a:rPr lang="ja-JP" altLang="en-US" sz="1600" b="1">
                    <a:solidFill>
                      <a:srgbClr val="1A1A1A"/>
                    </a:solidFill>
                    <a:latin typeface="Meiryo"/>
                    <a:ea typeface="Meiryo"/>
                  </a:rPr>
                  <a:t>無理のない範囲でのデ</a:t>
                </a:r>
                <a:r>
                  <a:rPr lang="ja-JP" sz="1600" b="1">
                    <a:solidFill>
                      <a:srgbClr val="1A1A1A"/>
                    </a:solidFill>
                    <a:latin typeface="Meiryo"/>
                    <a:ea typeface="Meiryo"/>
                  </a:rPr>
                  <a:t>ザイン整理</a:t>
                </a:r>
                <a:endParaRPr lang="en-US"/>
              </a:p>
            </p:txBody>
          </p:sp>
          <p:sp>
            <p:nvSpPr>
              <p:cNvPr id="34" name="角丸四角形 7">
                <a:extLst>
                  <a:ext uri="{FF2B5EF4-FFF2-40B4-BE49-F238E27FC236}">
                    <a16:creationId xmlns:a16="http://schemas.microsoft.com/office/drawing/2014/main" id="{123B975B-9CD8-0A9F-D901-7AEB750B3972}"/>
                  </a:ext>
                </a:extLst>
              </p:cNvPr>
              <p:cNvSpPr/>
              <p:nvPr/>
            </p:nvSpPr>
            <p:spPr>
              <a:xfrm>
                <a:off x="782598" y="1700064"/>
                <a:ext cx="173893" cy="173893"/>
              </a:xfrm>
              <a:prstGeom prst="roundRect">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146" rtl="0" eaLnBrk="1" latinLnBrk="0" hangingPunct="1">
                  <a:defRPr kumimoji="1" sz="1800" kern="1200">
                    <a:solidFill>
                      <a:schemeClr val="lt1"/>
                    </a:solidFill>
                    <a:latin typeface="+mn-lt"/>
                    <a:ea typeface="+mn-ea"/>
                    <a:cs typeface="+mn-cs"/>
                  </a:defRPr>
                </a:lvl1pPr>
                <a:lvl2pPr marL="457074" algn="l" defTabSz="914146" rtl="0" eaLnBrk="1" latinLnBrk="0" hangingPunct="1">
                  <a:defRPr kumimoji="1" sz="1800" kern="1200">
                    <a:solidFill>
                      <a:schemeClr val="lt1"/>
                    </a:solidFill>
                    <a:latin typeface="+mn-lt"/>
                    <a:ea typeface="+mn-ea"/>
                    <a:cs typeface="+mn-cs"/>
                  </a:defRPr>
                </a:lvl2pPr>
                <a:lvl3pPr marL="914146" algn="l" defTabSz="914146" rtl="0" eaLnBrk="1" latinLnBrk="0" hangingPunct="1">
                  <a:defRPr kumimoji="1" sz="1800" kern="1200">
                    <a:solidFill>
                      <a:schemeClr val="lt1"/>
                    </a:solidFill>
                    <a:latin typeface="+mn-lt"/>
                    <a:ea typeface="+mn-ea"/>
                    <a:cs typeface="+mn-cs"/>
                  </a:defRPr>
                </a:lvl3pPr>
                <a:lvl4pPr marL="1371221" algn="l" defTabSz="914146" rtl="0" eaLnBrk="1" latinLnBrk="0" hangingPunct="1">
                  <a:defRPr kumimoji="1" sz="1800" kern="1200">
                    <a:solidFill>
                      <a:schemeClr val="lt1"/>
                    </a:solidFill>
                    <a:latin typeface="+mn-lt"/>
                    <a:ea typeface="+mn-ea"/>
                    <a:cs typeface="+mn-cs"/>
                  </a:defRPr>
                </a:lvl4pPr>
                <a:lvl5pPr marL="1828295" algn="l" defTabSz="914146" rtl="0" eaLnBrk="1" latinLnBrk="0" hangingPunct="1">
                  <a:defRPr kumimoji="1" sz="1800" kern="1200">
                    <a:solidFill>
                      <a:schemeClr val="lt1"/>
                    </a:solidFill>
                    <a:latin typeface="+mn-lt"/>
                    <a:ea typeface="+mn-ea"/>
                    <a:cs typeface="+mn-cs"/>
                  </a:defRPr>
                </a:lvl5pPr>
                <a:lvl6pPr marL="2285369" algn="l" defTabSz="914146" rtl="0" eaLnBrk="1" latinLnBrk="0" hangingPunct="1">
                  <a:defRPr kumimoji="1" sz="1800" kern="1200">
                    <a:solidFill>
                      <a:schemeClr val="lt1"/>
                    </a:solidFill>
                    <a:latin typeface="+mn-lt"/>
                    <a:ea typeface="+mn-ea"/>
                    <a:cs typeface="+mn-cs"/>
                  </a:defRPr>
                </a:lvl6pPr>
                <a:lvl7pPr marL="2742442" algn="l" defTabSz="914146" rtl="0" eaLnBrk="1" latinLnBrk="0" hangingPunct="1">
                  <a:defRPr kumimoji="1" sz="1800" kern="1200">
                    <a:solidFill>
                      <a:schemeClr val="lt1"/>
                    </a:solidFill>
                    <a:latin typeface="+mn-lt"/>
                    <a:ea typeface="+mn-ea"/>
                    <a:cs typeface="+mn-cs"/>
                  </a:defRPr>
                </a:lvl7pPr>
                <a:lvl8pPr marL="3199516" algn="l" defTabSz="914146" rtl="0" eaLnBrk="1" latinLnBrk="0" hangingPunct="1">
                  <a:defRPr kumimoji="1" sz="1800" kern="1200">
                    <a:solidFill>
                      <a:schemeClr val="lt1"/>
                    </a:solidFill>
                    <a:latin typeface="+mn-lt"/>
                    <a:ea typeface="+mn-ea"/>
                    <a:cs typeface="+mn-cs"/>
                  </a:defRPr>
                </a:lvl8pPr>
                <a:lvl9pPr marL="3656590" algn="l" defTabSz="914146" rtl="0" eaLnBrk="1" latinLnBrk="0" hangingPunct="1">
                  <a:defRPr kumimoji="1" sz="1800" kern="1200">
                    <a:solidFill>
                      <a:schemeClr val="lt1"/>
                    </a:solidFill>
                    <a:latin typeface="+mn-lt"/>
                    <a:ea typeface="+mn-ea"/>
                    <a:cs typeface="+mn-cs"/>
                  </a:defRPr>
                </a:lvl9pPr>
              </a:lstStyle>
              <a:p>
                <a:pPr algn="ctr">
                  <a:spcBef>
                    <a:spcPts val="300"/>
                  </a:spcBef>
                </a:pPr>
                <a:endParaRPr kumimoji="1" lang="ja-JP" altLang="en-US"/>
              </a:p>
            </p:txBody>
          </p:sp>
        </p:grpSp>
      </p:grpSp>
    </p:spTree>
    <p:extLst>
      <p:ext uri="{BB962C8B-B14F-4D97-AF65-F5344CB8AC3E}">
        <p14:creationId xmlns:p14="http://schemas.microsoft.com/office/powerpoint/2010/main" val="424823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19159-8883-AB06-31D0-7B13C64E8B6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D848A57-5380-A06D-BFB4-911F1DD6B2DD}"/>
              </a:ext>
            </a:extLst>
          </p:cNvPr>
          <p:cNvSpPr txBox="1"/>
          <p:nvPr/>
        </p:nvSpPr>
        <p:spPr>
          <a:xfrm>
            <a:off x="539557" y="146078"/>
            <a:ext cx="1659109" cy="263918"/>
          </a:xfrm>
          <a:prstGeom prst="rect">
            <a:avLst/>
          </a:prstGeom>
          <a:noFill/>
        </p:spPr>
        <p:txBody>
          <a:bodyPr wrap="none" lIns="0" tIns="0" rIns="0" bIns="0" rtlCol="0" anchor="t">
            <a:spAutoFit/>
          </a:bodyPr>
          <a:lstStyle/>
          <a:p>
            <a:pPr>
              <a:lnSpc>
                <a:spcPct val="130000"/>
              </a:lnSpc>
              <a:tabLst>
                <a:tab pos="540000" algn="l"/>
              </a:tabLst>
            </a:pPr>
            <a:r>
              <a:rPr lang="en-US" sz="1400">
                <a:solidFill>
                  <a:schemeClr val="bg1"/>
                </a:solidFill>
                <a:latin typeface="Calibri"/>
                <a:ea typeface="+mn-lt"/>
                <a:cs typeface="Calibri"/>
              </a:rPr>
              <a:t>03</a:t>
            </a:r>
            <a:r>
              <a:rPr lang="ja-JP" sz="1400">
                <a:solidFill>
                  <a:schemeClr val="bg1"/>
                </a:solidFill>
                <a:latin typeface="Calibri"/>
                <a:ea typeface="Meiryo"/>
                <a:cs typeface="Calibri"/>
              </a:rPr>
              <a:t>　</a:t>
            </a:r>
            <a:r>
              <a:rPr lang="en-US" altLang="ja-JP" sz="1400">
                <a:solidFill>
                  <a:schemeClr val="bg1"/>
                </a:solidFill>
                <a:latin typeface="Calibri"/>
                <a:ea typeface="+mn-lt"/>
                <a:cs typeface="Calibri"/>
              </a:rPr>
              <a:t> </a:t>
            </a:r>
            <a:r>
              <a:rPr lang="ja-JP" sz="1400">
                <a:solidFill>
                  <a:schemeClr val="bg1"/>
                </a:solidFill>
                <a:latin typeface="Meiryo"/>
                <a:ea typeface="Meiryo"/>
              </a:rPr>
              <a:t>提案の全体方針</a:t>
            </a:r>
            <a:endParaRPr lang="en-US" altLang="ja-JP">
              <a:solidFill>
                <a:schemeClr val="bg1"/>
              </a:solidFill>
            </a:endParaRPr>
          </a:p>
        </p:txBody>
      </p:sp>
      <p:sp>
        <p:nvSpPr>
          <p:cNvPr id="3" name="テキスト ボックス 2">
            <a:extLst>
              <a:ext uri="{FF2B5EF4-FFF2-40B4-BE49-F238E27FC236}">
                <a16:creationId xmlns:a16="http://schemas.microsoft.com/office/drawing/2014/main" id="{31B57169-ED3E-B5DA-E4CA-C5CFA349C429}"/>
              </a:ext>
            </a:extLst>
          </p:cNvPr>
          <p:cNvSpPr txBox="1"/>
          <p:nvPr/>
        </p:nvSpPr>
        <p:spPr>
          <a:xfrm>
            <a:off x="1053382" y="845112"/>
            <a:ext cx="4422686" cy="377026"/>
          </a:xfrm>
          <a:prstGeom prst="rect">
            <a:avLst/>
          </a:prstGeom>
          <a:noFill/>
        </p:spPr>
        <p:txBody>
          <a:bodyPr wrap="none" lIns="0" tIns="0" rIns="0" bIns="0" rtlCol="0" anchor="t" anchorCtr="0">
            <a:spAutoFit/>
          </a:bodyPr>
          <a:lstStyle/>
          <a:p>
            <a:pPr>
              <a:lnSpc>
                <a:spcPct val="130000"/>
              </a:lnSpc>
              <a:spcBef>
                <a:spcPts val="100"/>
              </a:spcBef>
            </a:pPr>
            <a:r>
              <a:rPr lang="en" altLang="ja-JP" sz="2000" b="1">
                <a:solidFill>
                  <a:srgbClr val="0B3274"/>
                </a:solidFill>
                <a:latin typeface="Meiryo"/>
                <a:ea typeface="Meiryo"/>
              </a:rPr>
              <a:t>補足：AI</a:t>
            </a:r>
            <a:r>
              <a:rPr lang="ja-JP" altLang="en-US" sz="2000" b="1">
                <a:solidFill>
                  <a:srgbClr val="0B3274"/>
                </a:solidFill>
                <a:latin typeface="Meiryo"/>
                <a:ea typeface="Meiryo"/>
              </a:rPr>
              <a:t>検索時代に対応した情報構造</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8D6DC847-1BF0-354C-F5DC-154ED11CEC71}"/>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16</a:t>
            </a:fld>
            <a:endParaRPr lang="ja-JP" altLang="en-US"/>
          </a:p>
        </p:txBody>
      </p:sp>
      <p:sp>
        <p:nvSpPr>
          <p:cNvPr id="8" name="テキスト ボックス 7">
            <a:extLst>
              <a:ext uri="{FF2B5EF4-FFF2-40B4-BE49-F238E27FC236}">
                <a16:creationId xmlns:a16="http://schemas.microsoft.com/office/drawing/2014/main" id="{86D7D96C-5470-921E-47B3-30009F17CE72}"/>
              </a:ext>
            </a:extLst>
          </p:cNvPr>
          <p:cNvSpPr txBox="1"/>
          <p:nvPr/>
        </p:nvSpPr>
        <p:spPr>
          <a:xfrm>
            <a:off x="869066" y="2522518"/>
            <a:ext cx="10567430" cy="702070"/>
          </a:xfrm>
          <a:prstGeom prst="rect">
            <a:avLst/>
          </a:prstGeom>
          <a:solidFill>
            <a:srgbClr val="0B3274"/>
          </a:solidFill>
          <a:ln>
            <a:solidFill>
              <a:schemeClr val="accent1"/>
            </a:solidFill>
          </a:ln>
        </p:spPr>
        <p:txBody>
          <a:bodyPr wrap="square" lIns="180000" tIns="180000" rIns="180000" bIns="180000">
            <a:spAutoFit/>
          </a:bodyPr>
          <a:lstStyle/>
          <a:p>
            <a:pPr>
              <a:lnSpc>
                <a:spcPct val="150000"/>
              </a:lnSpc>
              <a:buNone/>
            </a:pPr>
            <a:r>
              <a:rPr lang="ja-JP" altLang="en-US" sz="1600">
                <a:solidFill>
                  <a:schemeClr val="bg1"/>
                </a:solidFill>
                <a:latin typeface="Meiryo" panose="020B0604030504040204" pitchFamily="34" charset="-128"/>
                <a:ea typeface="Meiryo" panose="020B0604030504040204" pitchFamily="34" charset="-128"/>
              </a:rPr>
              <a:t>生成</a:t>
            </a:r>
            <a:r>
              <a:rPr lang="en" altLang="ja-JP" sz="1600">
                <a:solidFill>
                  <a:schemeClr val="bg1"/>
                </a:solidFill>
                <a:latin typeface="Meiryo" panose="020B0604030504040204" pitchFamily="34" charset="-128"/>
                <a:ea typeface="Meiryo" panose="020B0604030504040204" pitchFamily="34" charset="-128"/>
              </a:rPr>
              <a:t>AI</a:t>
            </a:r>
            <a:r>
              <a:rPr lang="ja-JP" altLang="en-US" sz="1600">
                <a:solidFill>
                  <a:schemeClr val="bg1"/>
                </a:solidFill>
                <a:latin typeface="Meiryo" panose="020B0604030504040204" pitchFamily="34" charset="-128"/>
                <a:ea typeface="Meiryo" panose="020B0604030504040204" pitchFamily="34" charset="-128"/>
              </a:rPr>
              <a:t>が理解しやすい「意味のまとまり」で情報を整理し、以下の</a:t>
            </a:r>
            <a:r>
              <a:rPr lang="en-US" altLang="ja-JP" sz="1600">
                <a:solidFill>
                  <a:schemeClr val="bg1"/>
                </a:solidFill>
                <a:latin typeface="Meiryo" panose="020B0604030504040204" pitchFamily="34" charset="-128"/>
                <a:ea typeface="Meiryo" panose="020B0604030504040204" pitchFamily="34" charset="-128"/>
              </a:rPr>
              <a:t>3</a:t>
            </a:r>
            <a:r>
              <a:rPr lang="ja-JP" altLang="en-US" sz="1600">
                <a:solidFill>
                  <a:schemeClr val="bg1"/>
                </a:solidFill>
                <a:latin typeface="Meiryo" panose="020B0604030504040204" pitchFamily="34" charset="-128"/>
                <a:ea typeface="Meiryo" panose="020B0604030504040204" pitchFamily="34" charset="-128"/>
              </a:rPr>
              <a:t>軸で再構成します。</a:t>
            </a:r>
          </a:p>
        </p:txBody>
      </p:sp>
      <p:sp>
        <p:nvSpPr>
          <p:cNvPr id="23" name="テキスト ボックス 22">
            <a:extLst>
              <a:ext uri="{FF2B5EF4-FFF2-40B4-BE49-F238E27FC236}">
                <a16:creationId xmlns:a16="http://schemas.microsoft.com/office/drawing/2014/main" id="{66BFD0BE-CAD6-CBDA-670A-CF966D9452D5}"/>
              </a:ext>
            </a:extLst>
          </p:cNvPr>
          <p:cNvSpPr txBox="1"/>
          <p:nvPr/>
        </p:nvSpPr>
        <p:spPr>
          <a:xfrm>
            <a:off x="810475" y="1406597"/>
            <a:ext cx="10485709" cy="1034899"/>
          </a:xfrm>
          <a:prstGeom prst="rect">
            <a:avLst/>
          </a:prstGeom>
          <a:noFill/>
        </p:spPr>
        <p:txBody>
          <a:bodyPr wrap="square" lIns="91440" tIns="45720" rIns="91440" bIns="45720" anchor="t">
            <a:spAutoFit/>
          </a:bodyPr>
          <a:lstStyle/>
          <a:p>
            <a:pPr>
              <a:lnSpc>
                <a:spcPct val="150000"/>
              </a:lnSpc>
              <a:buNone/>
            </a:pPr>
            <a:r>
              <a:rPr lang="ja-JP" altLang="en-US" sz="1400">
                <a:latin typeface="Meiryo"/>
                <a:ea typeface="Meiryo"/>
              </a:rPr>
              <a:t>現在のサイトは情報が豊富な一方で、関連情報が複数ページに散在しています。</a:t>
            </a:r>
          </a:p>
          <a:p>
            <a:pPr>
              <a:lnSpc>
                <a:spcPct val="150000"/>
              </a:lnSpc>
              <a:buNone/>
            </a:pPr>
            <a:r>
              <a:rPr lang="ja-JP" altLang="en-US" sz="1400">
                <a:latin typeface="Meiryo"/>
                <a:ea typeface="Meiryo"/>
              </a:rPr>
              <a:t>この構造はユーザーにとって把握しづらいだけでなく、生成</a:t>
            </a:r>
            <a:r>
              <a:rPr lang="en" altLang="ja-JP" sz="1400">
                <a:latin typeface="Meiryo"/>
                <a:ea typeface="Meiryo"/>
              </a:rPr>
              <a:t>AI</a:t>
            </a:r>
            <a:r>
              <a:rPr lang="ja-JP" altLang="en-US" sz="1400">
                <a:latin typeface="Meiryo"/>
                <a:ea typeface="Meiryo"/>
              </a:rPr>
              <a:t>が情報を読み取る際にも文脈をつなぎにくく、誤った要約や不十分な回答につながる可能性があります。</a:t>
            </a:r>
          </a:p>
        </p:txBody>
      </p:sp>
      <p:pic>
        <p:nvPicPr>
          <p:cNvPr id="25" name="グラフィックス 24" descr="再生 単色塗りつぶし">
            <a:extLst>
              <a:ext uri="{FF2B5EF4-FFF2-40B4-BE49-F238E27FC236}">
                <a16:creationId xmlns:a16="http://schemas.microsoft.com/office/drawing/2014/main" id="{C427F5FB-8F5F-D4D9-9655-AD31925E4F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750175" y="3042070"/>
            <a:ext cx="190189" cy="872318"/>
          </a:xfrm>
          <a:prstGeom prst="rect">
            <a:avLst/>
          </a:prstGeom>
        </p:spPr>
      </p:pic>
      <p:sp>
        <p:nvSpPr>
          <p:cNvPr id="48" name="テキスト ボックス 47">
            <a:extLst>
              <a:ext uri="{FF2B5EF4-FFF2-40B4-BE49-F238E27FC236}">
                <a16:creationId xmlns:a16="http://schemas.microsoft.com/office/drawing/2014/main" id="{C86F8084-6E95-047B-76DD-4299078195E0}"/>
              </a:ext>
            </a:extLst>
          </p:cNvPr>
          <p:cNvSpPr txBox="1"/>
          <p:nvPr/>
        </p:nvSpPr>
        <p:spPr>
          <a:xfrm>
            <a:off x="4901366" y="7222502"/>
            <a:ext cx="184731" cy="369332"/>
          </a:xfrm>
          <a:prstGeom prst="rect">
            <a:avLst/>
          </a:prstGeom>
          <a:noFill/>
        </p:spPr>
        <p:txBody>
          <a:bodyPr wrap="none" rtlCol="0">
            <a:spAutoFit/>
          </a:bodyPr>
          <a:lstStyle/>
          <a:p>
            <a:endParaRPr kumimoji="1" lang="ja-JP" altLang="en-US"/>
          </a:p>
        </p:txBody>
      </p:sp>
      <p:grpSp>
        <p:nvGrpSpPr>
          <p:cNvPr id="4" name="グループ化 3">
            <a:extLst>
              <a:ext uri="{FF2B5EF4-FFF2-40B4-BE49-F238E27FC236}">
                <a16:creationId xmlns:a16="http://schemas.microsoft.com/office/drawing/2014/main" id="{2E7BA9F8-593B-9C30-3910-3285D6D0263C}"/>
              </a:ext>
            </a:extLst>
          </p:cNvPr>
          <p:cNvGrpSpPr/>
          <p:nvPr/>
        </p:nvGrpSpPr>
        <p:grpSpPr>
          <a:xfrm>
            <a:off x="830965" y="3755157"/>
            <a:ext cx="3278100" cy="2139399"/>
            <a:chOff x="794195" y="2634210"/>
            <a:chExt cx="3278100" cy="2139399"/>
          </a:xfrm>
        </p:grpSpPr>
        <p:sp>
          <p:nvSpPr>
            <p:cNvPr id="5" name="角丸四角形 4">
              <a:extLst>
                <a:ext uri="{FF2B5EF4-FFF2-40B4-BE49-F238E27FC236}">
                  <a16:creationId xmlns:a16="http://schemas.microsoft.com/office/drawing/2014/main" id="{CD4E280D-3492-9924-1EB7-94A4D6524DC6}"/>
                </a:ext>
              </a:extLst>
            </p:cNvPr>
            <p:cNvSpPr/>
            <p:nvPr/>
          </p:nvSpPr>
          <p:spPr>
            <a:xfrm>
              <a:off x="794195" y="3567245"/>
              <a:ext cx="3278100" cy="1206364"/>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gn="ctr">
                <a:lnSpc>
                  <a:spcPct val="150000"/>
                </a:lnSpc>
              </a:pPr>
              <a:r>
                <a:rPr lang="ja-JP" altLang="en-US" sz="1400">
                  <a:solidFill>
                    <a:srgbClr val="1A1A1A"/>
                  </a:solidFill>
                  <a:latin typeface="Meiryo"/>
                  <a:ea typeface="Meiryo"/>
                </a:rPr>
                <a:t>どんな支援をしているか</a:t>
              </a:r>
            </a:p>
          </p:txBody>
        </p:sp>
        <p:sp>
          <p:nvSpPr>
            <p:cNvPr id="7" name="角丸四角形 6">
              <a:extLst>
                <a:ext uri="{FF2B5EF4-FFF2-40B4-BE49-F238E27FC236}">
                  <a16:creationId xmlns:a16="http://schemas.microsoft.com/office/drawing/2014/main" id="{0A4335FC-F722-AAF0-75DE-6575846DD091}"/>
                </a:ext>
              </a:extLst>
            </p:cNvPr>
            <p:cNvSpPr/>
            <p:nvPr/>
          </p:nvSpPr>
          <p:spPr>
            <a:xfrm>
              <a:off x="832295" y="2634210"/>
              <a:ext cx="3240000" cy="940307"/>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gn="ctr">
                <a:lnSpc>
                  <a:spcPct val="150000"/>
                </a:lnSpc>
              </a:pPr>
              <a:r>
                <a:rPr lang="en" altLang="ja-JP" sz="1600">
                  <a:solidFill>
                    <a:schemeClr val="bg1"/>
                  </a:solidFill>
                  <a:latin typeface="Meiryo"/>
                  <a:ea typeface="Meiryo"/>
                </a:rPr>
                <a:t>What</a:t>
              </a:r>
              <a:r>
                <a:rPr lang="ja-JP" altLang="en" sz="1600">
                  <a:solidFill>
                    <a:schemeClr val="bg1"/>
                  </a:solidFill>
                  <a:latin typeface="Meiryo"/>
                  <a:ea typeface="Meiryo"/>
                </a:rPr>
                <a:t>（</a:t>
              </a:r>
              <a:r>
                <a:rPr lang="ja-JP" altLang="en-US" sz="1600">
                  <a:solidFill>
                    <a:schemeClr val="bg1"/>
                  </a:solidFill>
                  <a:latin typeface="Meiryo"/>
                  <a:ea typeface="Meiryo"/>
                </a:rPr>
                <a:t>活動内容）</a:t>
              </a:r>
            </a:p>
            <a:p>
              <a:pPr algn="ctr">
                <a:lnSpc>
                  <a:spcPct val="150000"/>
                </a:lnSpc>
              </a:pPr>
              <a:endParaRPr lang="ja-JP" altLang="en-US">
                <a:solidFill>
                  <a:schemeClr val="bg1"/>
                </a:solidFill>
                <a:latin typeface="Meiryo" panose="020B0604030504040204" pitchFamily="34" charset="-128"/>
                <a:ea typeface="Meiryo" panose="020B0604030504040204" pitchFamily="34" charset="-128"/>
              </a:endParaRPr>
            </a:p>
          </p:txBody>
        </p:sp>
      </p:grpSp>
      <p:grpSp>
        <p:nvGrpSpPr>
          <p:cNvPr id="9" name="グループ化 8">
            <a:extLst>
              <a:ext uri="{FF2B5EF4-FFF2-40B4-BE49-F238E27FC236}">
                <a16:creationId xmlns:a16="http://schemas.microsoft.com/office/drawing/2014/main" id="{FC635879-41A5-C18E-D77B-64A9446AB6A5}"/>
              </a:ext>
            </a:extLst>
          </p:cNvPr>
          <p:cNvGrpSpPr/>
          <p:nvPr/>
        </p:nvGrpSpPr>
        <p:grpSpPr>
          <a:xfrm>
            <a:off x="8196495" y="3755157"/>
            <a:ext cx="3240000" cy="2139399"/>
            <a:chOff x="4476000" y="2634210"/>
            <a:chExt cx="3240000" cy="2139399"/>
          </a:xfrm>
        </p:grpSpPr>
        <p:sp>
          <p:nvSpPr>
            <p:cNvPr id="10" name="角丸四角形 9">
              <a:extLst>
                <a:ext uri="{FF2B5EF4-FFF2-40B4-BE49-F238E27FC236}">
                  <a16:creationId xmlns:a16="http://schemas.microsoft.com/office/drawing/2014/main" id="{615CDF85-4212-3E3F-329A-F3A4DDBFA05A}"/>
                </a:ext>
              </a:extLst>
            </p:cNvPr>
            <p:cNvSpPr/>
            <p:nvPr/>
          </p:nvSpPr>
          <p:spPr>
            <a:xfrm>
              <a:off x="4476000" y="3567245"/>
              <a:ext cx="3240000" cy="1206364"/>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gn="ctr">
                <a:lnSpc>
                  <a:spcPct val="150000"/>
                </a:lnSpc>
              </a:pPr>
              <a:r>
                <a:rPr lang="ja-JP" altLang="en-US" sz="1400">
                  <a:solidFill>
                    <a:srgbClr val="1A1A1A"/>
                  </a:solidFill>
                  <a:latin typeface="Meiryo"/>
                  <a:ea typeface="Meiryo"/>
                </a:rPr>
                <a:t>寄付やボランティアなど、</a:t>
              </a:r>
              <a:br>
                <a:rPr lang="ja-JP" altLang="en-US" sz="1400">
                  <a:latin typeface="Meiryo"/>
                  <a:ea typeface="Meiryo"/>
                </a:rPr>
              </a:br>
              <a:r>
                <a:rPr lang="ja-JP" altLang="en-US" sz="1400">
                  <a:solidFill>
                    <a:srgbClr val="1A1A1A"/>
                  </a:solidFill>
                  <a:latin typeface="Meiryo"/>
                  <a:ea typeface="Meiryo"/>
                </a:rPr>
                <a:t>どうアクションできるか</a:t>
              </a:r>
            </a:p>
          </p:txBody>
        </p:sp>
        <p:sp>
          <p:nvSpPr>
            <p:cNvPr id="11" name="角丸四角形 10">
              <a:extLst>
                <a:ext uri="{FF2B5EF4-FFF2-40B4-BE49-F238E27FC236}">
                  <a16:creationId xmlns:a16="http://schemas.microsoft.com/office/drawing/2014/main" id="{DC6E21F9-7354-0A51-1054-826FECF95383}"/>
                </a:ext>
              </a:extLst>
            </p:cNvPr>
            <p:cNvSpPr/>
            <p:nvPr/>
          </p:nvSpPr>
          <p:spPr>
            <a:xfrm>
              <a:off x="4476000" y="2634210"/>
              <a:ext cx="3240000" cy="940307"/>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gn="ctr">
                <a:lnSpc>
                  <a:spcPct val="150000"/>
                </a:lnSpc>
              </a:pPr>
              <a:r>
                <a:rPr lang="en" altLang="ja-JP" sz="1600">
                  <a:solidFill>
                    <a:schemeClr val="bg1"/>
                  </a:solidFill>
                  <a:latin typeface="Meiryo"/>
                  <a:ea typeface="Meiryo"/>
                </a:rPr>
                <a:t>How</a:t>
              </a:r>
              <a:r>
                <a:rPr lang="ja-JP" altLang="en" sz="1600">
                  <a:solidFill>
                    <a:schemeClr val="bg1"/>
                  </a:solidFill>
                  <a:latin typeface="Meiryo"/>
                  <a:ea typeface="Meiryo"/>
                </a:rPr>
                <a:t>（</a:t>
              </a:r>
              <a:r>
                <a:rPr lang="ja-JP" altLang="en-US" sz="1600">
                  <a:solidFill>
                    <a:schemeClr val="bg1"/>
                  </a:solidFill>
                  <a:latin typeface="Meiryo"/>
                  <a:ea typeface="Meiryo"/>
                </a:rPr>
                <a:t>関わり方）</a:t>
              </a:r>
            </a:p>
            <a:p>
              <a:pPr algn="ctr">
                <a:lnSpc>
                  <a:spcPct val="150000"/>
                </a:lnSpc>
              </a:pPr>
              <a:endParaRPr lang="ja-JP" altLang="en-US">
                <a:solidFill>
                  <a:schemeClr val="bg1"/>
                </a:solidFill>
                <a:latin typeface="Meiryo" panose="020B0604030504040204" pitchFamily="34" charset="-128"/>
                <a:ea typeface="Meiryo" panose="020B0604030504040204" pitchFamily="34" charset="-128"/>
              </a:endParaRPr>
            </a:p>
          </p:txBody>
        </p:sp>
      </p:grpSp>
      <p:grpSp>
        <p:nvGrpSpPr>
          <p:cNvPr id="12" name="グループ化 11">
            <a:extLst>
              <a:ext uri="{FF2B5EF4-FFF2-40B4-BE49-F238E27FC236}">
                <a16:creationId xmlns:a16="http://schemas.microsoft.com/office/drawing/2014/main" id="{5AC74804-2F42-02E1-6ECE-907E2DE697F8}"/>
              </a:ext>
            </a:extLst>
          </p:cNvPr>
          <p:cNvGrpSpPr/>
          <p:nvPr/>
        </p:nvGrpSpPr>
        <p:grpSpPr>
          <a:xfrm>
            <a:off x="4532780" y="3755157"/>
            <a:ext cx="3240000" cy="2139399"/>
            <a:chOff x="8119706" y="2634210"/>
            <a:chExt cx="3240000" cy="2139399"/>
          </a:xfrm>
        </p:grpSpPr>
        <p:sp>
          <p:nvSpPr>
            <p:cNvPr id="13" name="角丸四角形 12">
              <a:extLst>
                <a:ext uri="{FF2B5EF4-FFF2-40B4-BE49-F238E27FC236}">
                  <a16:creationId xmlns:a16="http://schemas.microsoft.com/office/drawing/2014/main" id="{986AC9FE-8545-EDCB-D3FD-50C7A91A6250}"/>
                </a:ext>
              </a:extLst>
            </p:cNvPr>
            <p:cNvSpPr/>
            <p:nvPr/>
          </p:nvSpPr>
          <p:spPr>
            <a:xfrm>
              <a:off x="8119706" y="3567245"/>
              <a:ext cx="3240000" cy="1206364"/>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gn="ctr">
                <a:lnSpc>
                  <a:spcPct val="150000"/>
                </a:lnSpc>
              </a:pPr>
              <a:r>
                <a:rPr lang="ja-JP" altLang="en-US" sz="1400">
                  <a:solidFill>
                    <a:srgbClr val="1A1A1A"/>
                  </a:solidFill>
                  <a:latin typeface="Meiryo"/>
                  <a:ea typeface="Meiryo"/>
                </a:rPr>
                <a:t>どの地域で活動しているか</a:t>
              </a:r>
            </a:p>
          </p:txBody>
        </p:sp>
        <p:sp>
          <p:nvSpPr>
            <p:cNvPr id="14" name="角丸四角形 13">
              <a:extLst>
                <a:ext uri="{FF2B5EF4-FFF2-40B4-BE49-F238E27FC236}">
                  <a16:creationId xmlns:a16="http://schemas.microsoft.com/office/drawing/2014/main" id="{FC26E5BC-2343-DD21-7067-A1AF7CACFDCA}"/>
                </a:ext>
              </a:extLst>
            </p:cNvPr>
            <p:cNvSpPr/>
            <p:nvPr/>
          </p:nvSpPr>
          <p:spPr>
            <a:xfrm>
              <a:off x="8119706" y="2634210"/>
              <a:ext cx="3240000" cy="940307"/>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gn="ctr">
                <a:lnSpc>
                  <a:spcPct val="150000"/>
                </a:lnSpc>
              </a:pPr>
              <a:r>
                <a:rPr lang="en" altLang="ja-JP" sz="1600">
                  <a:solidFill>
                    <a:schemeClr val="bg1"/>
                  </a:solidFill>
                  <a:latin typeface="Meiryo"/>
                  <a:ea typeface="Meiryo"/>
                </a:rPr>
                <a:t>Where</a:t>
              </a:r>
              <a:r>
                <a:rPr lang="ja-JP" altLang="en" sz="1600">
                  <a:solidFill>
                    <a:schemeClr val="bg1"/>
                  </a:solidFill>
                  <a:latin typeface="Meiryo"/>
                  <a:ea typeface="Meiryo"/>
                </a:rPr>
                <a:t>（</a:t>
              </a:r>
              <a:r>
                <a:rPr lang="ja-JP" altLang="en-US" sz="1600">
                  <a:solidFill>
                    <a:schemeClr val="bg1"/>
                  </a:solidFill>
                  <a:latin typeface="Meiryo"/>
                  <a:ea typeface="Meiryo"/>
                </a:rPr>
                <a:t>活動地域）</a:t>
              </a:r>
            </a:p>
            <a:p>
              <a:pPr algn="ctr">
                <a:lnSpc>
                  <a:spcPct val="150000"/>
                </a:lnSpc>
              </a:pPr>
              <a:endParaRPr lang="ja-JP" altLang="en-US">
                <a:solidFill>
                  <a:schemeClr val="bg1"/>
                </a:solidFill>
                <a:latin typeface="Meiryo" panose="020B0604030504040204" pitchFamily="34" charset="-128"/>
                <a:ea typeface="Meiryo" panose="020B0604030504040204" pitchFamily="34" charset="-128"/>
              </a:endParaRPr>
            </a:p>
          </p:txBody>
        </p:sp>
      </p:grpSp>
      <p:sp>
        <p:nvSpPr>
          <p:cNvPr id="17" name="TextBox 16">
            <a:extLst>
              <a:ext uri="{FF2B5EF4-FFF2-40B4-BE49-F238E27FC236}">
                <a16:creationId xmlns:a16="http://schemas.microsoft.com/office/drawing/2014/main" id="{24F33067-24BD-72E3-2D11-3C7D6D6EEF56}"/>
              </a:ext>
            </a:extLst>
          </p:cNvPr>
          <p:cNvSpPr txBox="1"/>
          <p:nvPr/>
        </p:nvSpPr>
        <p:spPr>
          <a:xfrm>
            <a:off x="780789" y="6091802"/>
            <a:ext cx="1100176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1100">
                <a:solidFill>
                  <a:schemeClr val="bg2">
                    <a:lumMod val="25000"/>
                  </a:schemeClr>
                </a:solidFill>
                <a:latin typeface="Meiryo"/>
                <a:ea typeface="ＭＳ Ｐゴシック"/>
              </a:rPr>
              <a:t>※ </a:t>
            </a:r>
            <a:r>
              <a:rPr lang="ja-JP" altLang="en-US" sz="1100">
                <a:solidFill>
                  <a:schemeClr val="bg2">
                    <a:lumMod val="25000"/>
                  </a:schemeClr>
                </a:solidFill>
                <a:latin typeface="Meiryo"/>
                <a:ea typeface="Meiryo"/>
              </a:rPr>
              <a:t>本ページは、将来的な視点を整理した補足資料です。</a:t>
            </a:r>
            <a:br>
              <a:rPr lang="ja-JP" altLang="en-US" sz="1100">
                <a:solidFill>
                  <a:schemeClr val="bg2">
                    <a:lumMod val="25000"/>
                  </a:schemeClr>
                </a:solidFill>
                <a:latin typeface="Meiryo"/>
                <a:ea typeface="Meiryo"/>
              </a:rPr>
            </a:br>
            <a:r>
              <a:rPr lang="ja-JP" altLang="en-US" sz="1100">
                <a:solidFill>
                  <a:schemeClr val="bg2">
                    <a:lumMod val="25000"/>
                  </a:schemeClr>
                </a:solidFill>
                <a:latin typeface="Meiryo"/>
                <a:ea typeface="Meiryo"/>
              </a:rPr>
              <a:t>　 情報構造や文脈の整理により、結果として生成</a:t>
            </a:r>
            <a:r>
              <a:rPr lang="en-US" sz="1100">
                <a:solidFill>
                  <a:schemeClr val="bg2">
                    <a:lumMod val="25000"/>
                  </a:schemeClr>
                </a:solidFill>
                <a:latin typeface="Meiryo"/>
                <a:ea typeface="Meiryo"/>
              </a:rPr>
              <a:t>AI</a:t>
            </a:r>
            <a:r>
              <a:rPr lang="ja-JP" altLang="en-US" sz="1100">
                <a:solidFill>
                  <a:schemeClr val="bg2">
                    <a:lumMod val="25000"/>
                  </a:schemeClr>
                </a:solidFill>
                <a:latin typeface="Meiryo"/>
                <a:ea typeface="Meiryo"/>
              </a:rPr>
              <a:t>検索との親和性向上につながることを想定しています。</a:t>
            </a:r>
            <a:endParaRPr lang="en-US" sz="1100">
              <a:solidFill>
                <a:schemeClr val="bg2">
                  <a:lumMod val="25000"/>
                </a:schemeClr>
              </a:solidFill>
              <a:latin typeface="Meiryo"/>
              <a:ea typeface="Meiryo"/>
            </a:endParaRPr>
          </a:p>
        </p:txBody>
      </p:sp>
    </p:spTree>
    <p:extLst>
      <p:ext uri="{BB962C8B-B14F-4D97-AF65-F5344CB8AC3E}">
        <p14:creationId xmlns:p14="http://schemas.microsoft.com/office/powerpoint/2010/main" val="228663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811F-78D4-CC09-DF75-AD4F143A2BD6}"/>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2BCF129-E220-EC41-A84C-8B152C06CF44}"/>
              </a:ext>
            </a:extLst>
          </p:cNvPr>
          <p:cNvSpPr txBox="1"/>
          <p:nvPr/>
        </p:nvSpPr>
        <p:spPr>
          <a:xfrm>
            <a:off x="1053382" y="845112"/>
            <a:ext cx="1025922"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Meiryo"/>
                <a:ea typeface="Meiryo"/>
              </a:rPr>
              <a:t>作業内容</a:t>
            </a:r>
            <a:endParaRPr lang="ja-JP" altLang="en-US" sz="2000" b="1" i="0">
              <a:solidFill>
                <a:srgbClr val="0B3274"/>
              </a:solidFill>
              <a:effectLst/>
              <a:latin typeface="Meiryo"/>
              <a:ea typeface="Meiryo"/>
            </a:endParaRPr>
          </a:p>
        </p:txBody>
      </p:sp>
      <p:sp>
        <p:nvSpPr>
          <p:cNvPr id="7" name="スライド番号プレースホルダー 6">
            <a:extLst>
              <a:ext uri="{FF2B5EF4-FFF2-40B4-BE49-F238E27FC236}">
                <a16:creationId xmlns:a16="http://schemas.microsoft.com/office/drawing/2014/main" id="{904CEBF1-6FEE-3DF0-E304-F42CFC2C210C}"/>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17</a:t>
            </a:fld>
            <a:endParaRPr lang="ja-JP" altLang="en-US"/>
          </a:p>
        </p:txBody>
      </p:sp>
      <p:sp>
        <p:nvSpPr>
          <p:cNvPr id="4" name="テキスト ボックス 3">
            <a:extLst>
              <a:ext uri="{FF2B5EF4-FFF2-40B4-BE49-F238E27FC236}">
                <a16:creationId xmlns:a16="http://schemas.microsoft.com/office/drawing/2014/main" id="{EC849A31-366C-BC37-0D61-9B0F31700BA6}"/>
              </a:ext>
            </a:extLst>
          </p:cNvPr>
          <p:cNvSpPr txBox="1"/>
          <p:nvPr/>
        </p:nvSpPr>
        <p:spPr>
          <a:xfrm>
            <a:off x="539557" y="146078"/>
            <a:ext cx="1659109" cy="215444"/>
          </a:xfrm>
          <a:prstGeom prst="rect">
            <a:avLst/>
          </a:prstGeom>
          <a:noFill/>
        </p:spPr>
        <p:txBody>
          <a:bodyPr wrap="none" lIns="0" tIns="0" rIns="0" bIns="0" rtlCol="0" anchor="t">
            <a:spAutoFit/>
          </a:bodyPr>
          <a:lstStyle/>
          <a:p>
            <a:pPr>
              <a:tabLst>
                <a:tab pos="540000" algn="l"/>
              </a:tabLst>
            </a:pPr>
            <a:r>
              <a:rPr lang="en-US" sz="1400">
                <a:solidFill>
                  <a:schemeClr val="bg1"/>
                </a:solidFill>
                <a:latin typeface="Calibri"/>
                <a:ea typeface="+mn-lt"/>
                <a:cs typeface="Calibri"/>
              </a:rPr>
              <a:t>03</a:t>
            </a:r>
            <a:r>
              <a:rPr lang="ja-JP" altLang="en-US" sz="1400">
                <a:solidFill>
                  <a:schemeClr val="bg1"/>
                </a:solidFill>
                <a:latin typeface="Calibri"/>
                <a:ea typeface="Meiryo"/>
                <a:cs typeface="Calibri"/>
              </a:rPr>
              <a:t>　</a:t>
            </a:r>
            <a:r>
              <a:rPr lang="en-US" altLang="ja-JP" sz="1400">
                <a:solidFill>
                  <a:schemeClr val="bg1"/>
                </a:solidFill>
                <a:latin typeface="Calibri"/>
                <a:ea typeface="+mn-lt"/>
                <a:cs typeface="Calibri"/>
              </a:rPr>
              <a:t> </a:t>
            </a:r>
            <a:r>
              <a:rPr lang="ja-JP" sz="1400">
                <a:solidFill>
                  <a:schemeClr val="bg1"/>
                </a:solidFill>
                <a:latin typeface="Meiryo"/>
                <a:ea typeface="Meiryo"/>
              </a:rPr>
              <a:t>提案の全体方針</a:t>
            </a:r>
          </a:p>
        </p:txBody>
      </p:sp>
      <p:graphicFrame>
        <p:nvGraphicFramePr>
          <p:cNvPr id="11" name="Table 10">
            <a:extLst>
              <a:ext uri="{FF2B5EF4-FFF2-40B4-BE49-F238E27FC236}">
                <a16:creationId xmlns:a16="http://schemas.microsoft.com/office/drawing/2014/main" id="{D3B324D0-7D38-C2A3-4BE8-D833E9251947}"/>
              </a:ext>
            </a:extLst>
          </p:cNvPr>
          <p:cNvGraphicFramePr>
            <a:graphicFrameLocks noGrp="1"/>
          </p:cNvGraphicFramePr>
          <p:nvPr>
            <p:extLst>
              <p:ext uri="{D42A27DB-BD31-4B8C-83A1-F6EECF244321}">
                <p14:modId xmlns:p14="http://schemas.microsoft.com/office/powerpoint/2010/main" val="1048891796"/>
              </p:ext>
            </p:extLst>
          </p:nvPr>
        </p:nvGraphicFramePr>
        <p:xfrm>
          <a:off x="782052" y="1383631"/>
          <a:ext cx="10629576" cy="4598746"/>
        </p:xfrm>
        <a:graphic>
          <a:graphicData uri="http://schemas.openxmlformats.org/drawingml/2006/table">
            <a:tbl>
              <a:tblPr bandRow="1">
                <a:tableStyleId>{5C22544A-7EE6-4342-B048-85BDC9FD1C3A}</a:tableStyleId>
              </a:tblPr>
              <a:tblGrid>
                <a:gridCol w="3696830">
                  <a:extLst>
                    <a:ext uri="{9D8B030D-6E8A-4147-A177-3AD203B41FA5}">
                      <a16:colId xmlns:a16="http://schemas.microsoft.com/office/drawing/2014/main" val="2531822448"/>
                    </a:ext>
                  </a:extLst>
                </a:gridCol>
                <a:gridCol w="6932746">
                  <a:extLst>
                    <a:ext uri="{9D8B030D-6E8A-4147-A177-3AD203B41FA5}">
                      <a16:colId xmlns:a16="http://schemas.microsoft.com/office/drawing/2014/main" val="4034733623"/>
                    </a:ext>
                  </a:extLst>
                </a:gridCol>
              </a:tblGrid>
              <a:tr h="287059">
                <a:tc>
                  <a:txBody>
                    <a:bodyPr/>
                    <a:lstStyle/>
                    <a:p>
                      <a:pPr algn="ctr" fontAlgn="base">
                        <a:lnSpc>
                          <a:spcPts val="1650"/>
                        </a:lnSpc>
                        <a:buNone/>
                      </a:pPr>
                      <a:r>
                        <a:rPr lang="ja-JP" altLang="en-US" sz="1050">
                          <a:solidFill>
                            <a:srgbClr val="FFFFFF"/>
                          </a:solidFill>
                          <a:effectLst/>
                          <a:ea typeface="Meiryo"/>
                        </a:rPr>
                        <a:t>作業内容</a:t>
                      </a:r>
                      <a:endParaRPr lang="ja-JP" altLang="en-US">
                        <a:effectLst/>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3963AF"/>
                    </a:solidFill>
                  </a:tcPr>
                </a:tc>
                <a:tc>
                  <a:txBody>
                    <a:bodyPr/>
                    <a:lstStyle/>
                    <a:p>
                      <a:pPr algn="ctr" fontAlgn="base">
                        <a:lnSpc>
                          <a:spcPts val="1650"/>
                        </a:lnSpc>
                        <a:buNone/>
                      </a:pPr>
                      <a:r>
                        <a:rPr lang="ja-JP" altLang="en-US" sz="1050">
                          <a:solidFill>
                            <a:srgbClr val="FFFFFF"/>
                          </a:solidFill>
                          <a:effectLst/>
                          <a:ea typeface="Meiryo" panose="020B0604030504040204" pitchFamily="34" charset="-128"/>
                        </a:rPr>
                        <a:t>タスク</a:t>
                      </a:r>
                      <a:endParaRPr lang="ja-JP" altLang="en-US">
                        <a:effectLst/>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3963AF"/>
                    </a:solidFill>
                  </a:tcPr>
                </a:tc>
                <a:extLst>
                  <a:ext uri="{0D108BD9-81ED-4DB2-BD59-A6C34878D82A}">
                    <a16:rowId xmlns:a16="http://schemas.microsoft.com/office/drawing/2014/main" val="3577319255"/>
                  </a:ext>
                </a:extLst>
              </a:tr>
              <a:tr h="349464">
                <a:tc>
                  <a:txBody>
                    <a:bodyPr/>
                    <a:lstStyle/>
                    <a:p>
                      <a:pPr lvl="0">
                        <a:lnSpc>
                          <a:spcPts val="1650"/>
                        </a:lnSpc>
                        <a:buNone/>
                      </a:pPr>
                      <a:r>
                        <a:rPr lang="ja-JP" sz="1000" b="0" i="0" u="none" strike="noStrike" baseline="0" noProof="0">
                          <a:solidFill>
                            <a:srgbClr val="1A1A1A"/>
                          </a:solidFill>
                          <a:effectLst/>
                          <a:latin typeface="Meiryo"/>
                          <a:ea typeface="Meiryo"/>
                        </a:rPr>
                        <a:t>サービス理解／要求仕様整理</a:t>
                      </a:r>
                      <a:endParaRPr lang="en-US" altLang="ja-JP" sz="1000">
                        <a:latin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lvl="0">
                        <a:lnSpc>
                          <a:spcPct val="100000"/>
                        </a:lnSpc>
                        <a:buNone/>
                      </a:pPr>
                      <a:r>
                        <a:rPr lang="ja-JP" sz="1000" b="0" i="0" u="none" strike="noStrike" baseline="0" noProof="0">
                          <a:solidFill>
                            <a:srgbClr val="1A1A1A"/>
                          </a:solidFill>
                          <a:effectLst/>
                          <a:latin typeface="Meiryo"/>
                          <a:ea typeface="Meiryo"/>
                        </a:rPr>
                        <a:t>ヒアリング、現</a:t>
                      </a:r>
                      <a:r>
                        <a:rPr lang="ja-JP" altLang="en-US" sz="1000" b="0" i="0" u="none" strike="noStrike" baseline="0" noProof="0">
                          <a:solidFill>
                            <a:srgbClr val="1A1A1A"/>
                          </a:solidFill>
                          <a:effectLst/>
                          <a:latin typeface="Meiryo"/>
                          <a:ea typeface="Meiryo"/>
                        </a:rPr>
                        <a:t>状</a:t>
                      </a:r>
                      <a:r>
                        <a:rPr lang="ja-JP" sz="1000" b="0" i="0" u="none" strike="noStrike" baseline="0" noProof="0">
                          <a:solidFill>
                            <a:srgbClr val="1A1A1A"/>
                          </a:solidFill>
                          <a:effectLst/>
                          <a:latin typeface="Meiryo"/>
                          <a:ea typeface="Meiryo"/>
                        </a:rPr>
                        <a:t>調査、課題整理を通じ、サイト全体の方針と改善対象範囲を</a:t>
                      </a:r>
                      <a:r>
                        <a:rPr lang="ja-JP" altLang="en-US" sz="1000" b="0" i="0" u="none" strike="noStrike" baseline="0" noProof="0">
                          <a:solidFill>
                            <a:srgbClr val="1A1A1A"/>
                          </a:solidFill>
                          <a:effectLst/>
                          <a:latin typeface="Meiryo"/>
                          <a:ea typeface="Meiryo"/>
                        </a:rPr>
                        <a:t>整理</a:t>
                      </a:r>
                      <a:endParaRPr lang="en-US"/>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916127101"/>
                  </a:ext>
                </a:extLst>
              </a:tr>
              <a:tr h="499234">
                <a:tc>
                  <a:txBody>
                    <a:bodyPr/>
                    <a:lstStyle/>
                    <a:p>
                      <a:pPr marL="0" lvl="0" indent="0" algn="l">
                        <a:buNone/>
                      </a:pPr>
                      <a:r>
                        <a:rPr lang="ja-JP" sz="1000" b="0" i="0" u="none" strike="noStrike" baseline="0" noProof="0">
                          <a:solidFill>
                            <a:srgbClr val="1A1A1A"/>
                          </a:solidFill>
                          <a:effectLst/>
                          <a:latin typeface="Meiryo"/>
                          <a:ea typeface="Meiryo"/>
                        </a:rPr>
                        <a:t>改善案検討・情報設計（PC/SP）</a:t>
                      </a:r>
                      <a:endParaRPr lang="en-US" altLang="ja-JP"/>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marL="0" lvl="0" indent="0" algn="l">
                        <a:lnSpc>
                          <a:spcPct val="100000"/>
                        </a:lnSpc>
                        <a:buNone/>
                      </a:pPr>
                      <a:r>
                        <a:rPr lang="ja-JP" sz="1000" b="0" i="0" u="none" strike="noStrike" baseline="0" noProof="0">
                          <a:solidFill>
                            <a:srgbClr val="1A1A1A"/>
                          </a:solidFill>
                          <a:effectLst/>
                          <a:latin typeface="Meiryo"/>
                          <a:ea typeface="Meiryo"/>
                        </a:rPr>
                        <a:t>サイト全体の導線設計・情報構造整備（第1〜2階層を中心に）</a:t>
                      </a:r>
                      <a:endParaRPr lang="en-US" altLang="ja-JP"/>
                    </a:p>
                    <a:p>
                      <a:pPr marL="0" lvl="0" indent="0" algn="l">
                        <a:lnSpc>
                          <a:spcPct val="100000"/>
                        </a:lnSpc>
                        <a:buNone/>
                      </a:pPr>
                      <a:r>
                        <a:rPr lang="ja-JP" sz="1000" b="0" i="0" u="none" strike="noStrike" baseline="0" noProof="0">
                          <a:solidFill>
                            <a:srgbClr val="1A1A1A"/>
                          </a:solidFill>
                          <a:effectLst/>
                          <a:latin typeface="Meiryo"/>
                          <a:ea typeface="Meiryo"/>
                        </a:rPr>
                        <a:t>必要に応じて対象ページを追加で定義</a:t>
                      </a:r>
                      <a:br>
                        <a:rPr lang="ja-JP" sz="1000" b="0" i="0" u="none" strike="noStrike" baseline="0" noProof="0">
                          <a:solidFill>
                            <a:srgbClr val="1A1A1A"/>
                          </a:solidFill>
                          <a:effectLst/>
                          <a:latin typeface="Meiryo"/>
                          <a:ea typeface="Meiryo"/>
                        </a:rPr>
                      </a:br>
                      <a:r>
                        <a:rPr lang="ja-JP" sz="1000" b="0" i="0" u="none" strike="noStrike" baseline="0" noProof="0">
                          <a:solidFill>
                            <a:srgbClr val="1A1A1A"/>
                          </a:solidFill>
                          <a:effectLst/>
                          <a:latin typeface="Meiryo"/>
                          <a:ea typeface="Meiryo"/>
                        </a:rPr>
                        <a:t>※対象階層・ページ範囲は要件定義で確定</a:t>
                      </a:r>
                      <a:endParaRPr lang="ja-JP"/>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4154381001"/>
                  </a:ext>
                </a:extLst>
              </a:tr>
              <a:tr h="399387">
                <a:tc>
                  <a:txBody>
                    <a:bodyPr/>
                    <a:lstStyle/>
                    <a:p>
                      <a:pPr lvl="0">
                        <a:lnSpc>
                          <a:spcPts val="1650"/>
                        </a:lnSpc>
                        <a:buNone/>
                      </a:pPr>
                      <a:r>
                        <a:rPr lang="ja-JP" sz="1000" b="0" i="0" u="none" strike="noStrike" baseline="0" noProof="0">
                          <a:solidFill>
                            <a:srgbClr val="1A1A1A"/>
                          </a:solidFill>
                          <a:effectLst/>
                          <a:latin typeface="Meiryo"/>
                          <a:ea typeface="Meiryo"/>
                        </a:rPr>
                        <a:t>ベースデザイン（PC/SP）</a:t>
                      </a:r>
                      <a:endParaRPr lang="en-US" altLang="ja-JP" sz="1000">
                        <a:latin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marL="0" lvl="0" indent="0" algn="l">
                        <a:lnSpc>
                          <a:spcPct val="100000"/>
                        </a:lnSpc>
                        <a:buNone/>
                      </a:pPr>
                      <a:r>
                        <a:rPr lang="ja-JP" sz="1000" b="0" i="0" u="none" strike="noStrike" baseline="0" noProof="0">
                          <a:solidFill>
                            <a:srgbClr val="1A1A1A"/>
                          </a:solidFill>
                          <a:effectLst/>
                          <a:latin typeface="Meiryo"/>
                          <a:ea typeface="Meiryo"/>
                        </a:rPr>
                        <a:t>全体の世界観・UIルールの刷新</a:t>
                      </a:r>
                      <a:endParaRPr lang="en-US" altLang="ja-JP"/>
                    </a:p>
                    <a:p>
                      <a:pPr marL="0" lvl="0" indent="0" algn="l">
                        <a:lnSpc>
                          <a:spcPct val="100000"/>
                        </a:lnSpc>
                        <a:buNone/>
                      </a:pPr>
                      <a:r>
                        <a:rPr lang="ja-JP" sz="1000" b="0" i="0" u="none" strike="noStrike" baseline="0" noProof="0">
                          <a:solidFill>
                            <a:srgbClr val="1A1A1A"/>
                          </a:solidFill>
                          <a:effectLst/>
                          <a:latin typeface="Meiryo"/>
                          <a:ea typeface="Meiryo"/>
                        </a:rPr>
                        <a:t>第1〜2階層を中心に、代表ページで新デザインの方向性を定義</a:t>
                      </a:r>
                      <a:endParaRPr lang="ja-JP"/>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987958439"/>
                  </a:ext>
                </a:extLst>
              </a:tr>
              <a:tr h="1285528">
                <a:tc>
                  <a:txBody>
                    <a:bodyPr/>
                    <a:lstStyle/>
                    <a:p>
                      <a:pPr lvl="0">
                        <a:lnSpc>
                          <a:spcPts val="1650"/>
                        </a:lnSpc>
                        <a:buNone/>
                      </a:pPr>
                      <a:r>
                        <a:rPr lang="ja-JP" sz="1000" b="0" i="0" u="none" strike="noStrike" baseline="0" noProof="0">
                          <a:solidFill>
                            <a:srgbClr val="1A1A1A"/>
                          </a:solidFill>
                          <a:effectLst/>
                          <a:latin typeface="Meiryo"/>
                          <a:ea typeface="Meiryo"/>
                        </a:rPr>
                        <a:t>デザイン展開（PC/SP）</a:t>
                      </a:r>
                      <a:endParaRPr lang="en-US" altLang="ja-JP" sz="1000">
                        <a:latin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marL="0" lvl="0" indent="0" algn="l">
                        <a:lnSpc>
                          <a:spcPct val="100000"/>
                        </a:lnSpc>
                        <a:buNone/>
                      </a:pPr>
                      <a:r>
                        <a:rPr lang="ja-JP" sz="1000" b="0" i="0" u="none" strike="noStrike" baseline="0" noProof="0">
                          <a:solidFill>
                            <a:srgbClr val="242424"/>
                          </a:solidFill>
                          <a:effectLst/>
                          <a:latin typeface="Meiryo"/>
                          <a:ea typeface="Meiryo"/>
                        </a:rPr>
                        <a:t>主</a:t>
                      </a:r>
                      <a:r>
                        <a:rPr lang="ja-JP" altLang="en-US" sz="1000" b="0" i="0" u="none" strike="noStrike" baseline="0" noProof="0">
                          <a:solidFill>
                            <a:srgbClr val="242424"/>
                          </a:solidFill>
                          <a:effectLst/>
                          <a:latin typeface="Meiryo"/>
                          <a:ea typeface="Meiryo"/>
                        </a:rPr>
                        <a:t>要</a:t>
                      </a:r>
                      <a:r>
                        <a:rPr lang="ja-JP" sz="1000" b="0" i="0" u="none" strike="noStrike" baseline="0" noProof="0">
                          <a:solidFill>
                            <a:srgbClr val="242424"/>
                          </a:solidFill>
                          <a:effectLst/>
                          <a:latin typeface="Meiryo"/>
                          <a:ea typeface="Meiryo"/>
                        </a:rPr>
                        <a:t>ページを中心に新トンマナを適用</a:t>
                      </a:r>
                      <a:endParaRPr lang="en-US" altLang="ja-JP" baseline="0"/>
                    </a:p>
                    <a:p>
                      <a:pPr marL="0" lvl="0" indent="0" algn="l">
                        <a:lnSpc>
                          <a:spcPct val="100000"/>
                        </a:lnSpc>
                        <a:buNone/>
                      </a:pPr>
                      <a:r>
                        <a:rPr lang="ja-JP" sz="1000" b="0" i="0" u="none" strike="noStrike" baseline="0" noProof="0">
                          <a:solidFill>
                            <a:srgbClr val="242424"/>
                          </a:solidFill>
                          <a:effectLst/>
                          <a:latin typeface="Meiryo"/>
                          <a:ea typeface="Meiryo"/>
                        </a:rPr>
                        <a:t>固定ページ／記事など下層は</a:t>
                      </a:r>
                      <a:r>
                        <a:rPr lang="ja-JP" altLang="en-US" sz="1000" b="0" i="0" u="none" strike="noStrike" baseline="0" noProof="0">
                          <a:solidFill>
                            <a:srgbClr val="242424"/>
                          </a:solidFill>
                          <a:effectLst/>
                          <a:latin typeface="Meiryo"/>
                          <a:ea typeface="Meiryo"/>
                        </a:rPr>
                        <a:t>「</a:t>
                      </a:r>
                      <a:r>
                        <a:rPr lang="ja-JP" sz="1000" b="0" i="0" u="none" strike="noStrike" baseline="0" noProof="0">
                          <a:solidFill>
                            <a:srgbClr val="242424"/>
                          </a:solidFill>
                          <a:effectLst/>
                          <a:latin typeface="Meiryo"/>
                          <a:ea typeface="Meiryo"/>
                        </a:rPr>
                        <a:t>必要に応じて</a:t>
                      </a:r>
                      <a:r>
                        <a:rPr lang="ja-JP" altLang="en-US" sz="1000" b="0" i="0" u="none" strike="noStrike" baseline="0" noProof="0">
                          <a:solidFill>
                            <a:srgbClr val="242424"/>
                          </a:solidFill>
                          <a:effectLst/>
                          <a:latin typeface="Meiryo"/>
                          <a:ea typeface="Meiryo"/>
                        </a:rPr>
                        <a:t>」ト</a:t>
                      </a:r>
                      <a:r>
                        <a:rPr lang="ja-JP" sz="1000" b="0" i="0" u="none" strike="noStrike" baseline="0" noProof="0">
                          <a:solidFill>
                            <a:srgbClr val="242424"/>
                          </a:solidFill>
                          <a:effectLst/>
                          <a:latin typeface="Meiryo"/>
                          <a:ea typeface="Meiryo"/>
                        </a:rPr>
                        <a:t>ンマナ更新（</a:t>
                      </a:r>
                      <a:r>
                        <a:rPr lang="ja-JP" altLang="en-US" sz="1000" b="0" i="0" u="none" strike="noStrike" baseline="0" noProof="0">
                          <a:solidFill>
                            <a:srgbClr val="242424"/>
                          </a:solidFill>
                          <a:effectLst/>
                          <a:latin typeface="Meiryo"/>
                          <a:ea typeface="Meiryo"/>
                        </a:rPr>
                        <a:t>構造変更は最小限</a:t>
                      </a:r>
                      <a:r>
                        <a:rPr lang="ja-JP" sz="1000" b="0" i="0" u="none" strike="noStrike" baseline="0" noProof="0">
                          <a:solidFill>
                            <a:srgbClr val="242424"/>
                          </a:solidFill>
                          <a:effectLst/>
                          <a:latin typeface="Meiryo"/>
                          <a:ea typeface="Meiryo"/>
                        </a:rPr>
                        <a:t>）</a:t>
                      </a:r>
                      <a:br>
                        <a:rPr lang="ja-JP" sz="1000" b="0" i="0" u="none" strike="noStrike" baseline="0" noProof="0">
                          <a:solidFill>
                            <a:srgbClr val="242424"/>
                          </a:solidFill>
                          <a:effectLst/>
                          <a:latin typeface="Meiryo"/>
                          <a:ea typeface="Meiryo"/>
                        </a:rPr>
                      </a:br>
                      <a:r>
                        <a:rPr lang="ja-JP" altLang="en-US" sz="1000" b="0" i="0" u="none" strike="noStrike" baseline="0" noProof="0">
                          <a:solidFill>
                            <a:srgbClr val="242424"/>
                          </a:solidFill>
                          <a:effectLst/>
                          <a:latin typeface="Meiryo"/>
                          <a:ea typeface="Meiryo"/>
                        </a:rPr>
                        <a:t> </a:t>
                      </a:r>
                      <a:r>
                        <a:rPr lang="en-US" altLang="ja-JP" sz="1000" b="0" i="0" u="none" strike="noStrike" baseline="0" noProof="0">
                          <a:solidFill>
                            <a:srgbClr val="242424"/>
                          </a:solidFill>
                          <a:effectLst/>
                          <a:latin typeface="Meiryo"/>
                          <a:ea typeface="Meiryo"/>
                        </a:rPr>
                        <a:t>※</a:t>
                      </a:r>
                      <a:r>
                        <a:rPr lang="ja-JP" altLang="en-US" sz="1000" b="0" i="0" u="none" strike="noStrike" baseline="0" noProof="0">
                          <a:solidFill>
                            <a:srgbClr val="242424"/>
                          </a:solidFill>
                          <a:effectLst/>
                          <a:latin typeface="Meiryo"/>
                          <a:ea typeface="Meiryo"/>
                        </a:rPr>
                        <a:t>対象数は要件定義後に確定</a:t>
                      </a:r>
                      <a:endParaRPr lang="ja-JP" altLang="en-US"/>
                    </a:p>
                    <a:p>
                      <a:pPr lvl="0" algn="l">
                        <a:lnSpc>
                          <a:spcPct val="100000"/>
                        </a:lnSpc>
                        <a:buNone/>
                      </a:pPr>
                      <a:br>
                        <a:rPr lang="ja-JP" altLang="en-US" sz="1000" b="0" i="0" u="none" strike="noStrike" noProof="0">
                          <a:solidFill>
                            <a:srgbClr val="242424"/>
                          </a:solidFill>
                          <a:effectLst/>
                          <a:latin typeface="Meiryo"/>
                          <a:ea typeface="Meiryo"/>
                        </a:rPr>
                      </a:br>
                      <a:r>
                        <a:rPr lang="en-US" altLang="en-US" sz="1000" b="0" i="0" u="none" strike="noStrike" noProof="0">
                          <a:solidFill>
                            <a:srgbClr val="242424"/>
                          </a:solidFill>
                          <a:effectLst/>
                          <a:latin typeface="Meiryo"/>
                          <a:ea typeface="Meiryo"/>
                        </a:rPr>
                        <a:t>Gutenberg</a:t>
                      </a:r>
                      <a:r>
                        <a:rPr lang="ja-JP" altLang="en-US" sz="1000" b="0" i="0" u="none" strike="noStrike" noProof="0">
                          <a:solidFill>
                            <a:srgbClr val="242424"/>
                          </a:solidFill>
                          <a:effectLst/>
                          <a:latin typeface="Meiryo"/>
                          <a:ea typeface="Meiryo"/>
                        </a:rPr>
                        <a:t>パーツデザイン</a:t>
                      </a:r>
                      <a:br>
                        <a:rPr lang="ja-JP" altLang="en-US" sz="1000" b="0" i="0" u="none" strike="noStrike" noProof="0">
                          <a:solidFill>
                            <a:srgbClr val="242424"/>
                          </a:solidFill>
                          <a:effectLst/>
                          <a:latin typeface="Meiryo"/>
                          <a:ea typeface="Meiryo"/>
                        </a:rPr>
                      </a:br>
                      <a:r>
                        <a:rPr lang="ja-JP" altLang="en-US" sz="1000" b="0" i="0" u="none" strike="noStrike" noProof="0">
                          <a:solidFill>
                            <a:srgbClr val="242424"/>
                          </a:solidFill>
                          <a:effectLst/>
                          <a:latin typeface="Meiryo"/>
                          <a:ea typeface="Meiryo"/>
                        </a:rPr>
                        <a:t>・新規作成するページ向けに、運用・更新を前提とした最小限のコンポーネントを設計</a:t>
                      </a:r>
                      <a:br>
                        <a:rPr lang="ja-JP" altLang="en-US" sz="1000" b="0" i="0" u="none" strike="noStrike" noProof="0">
                          <a:solidFill>
                            <a:srgbClr val="242424"/>
                          </a:solidFill>
                          <a:effectLst/>
                          <a:latin typeface="Meiryo"/>
                          <a:ea typeface="Meiryo"/>
                        </a:rPr>
                      </a:br>
                      <a:r>
                        <a:rPr lang="ja-JP" altLang="en-US" sz="1000" b="0" i="0" u="none" strike="noStrike" noProof="0">
                          <a:solidFill>
                            <a:srgbClr val="242424"/>
                          </a:solidFill>
                          <a:effectLst/>
                          <a:latin typeface="Meiryo"/>
                          <a:ea typeface="Meiryo"/>
                        </a:rPr>
                        <a:t> </a:t>
                      </a:r>
                      <a:r>
                        <a:rPr lang="en-US" altLang="en-US" sz="1000" b="0" i="0" u="none" strike="noStrike" noProof="0">
                          <a:solidFill>
                            <a:srgbClr val="242424"/>
                          </a:solidFill>
                          <a:effectLst/>
                          <a:latin typeface="Meiryo"/>
                          <a:ea typeface="Meiryo"/>
                        </a:rPr>
                        <a:t>※</a:t>
                      </a:r>
                      <a:r>
                        <a:rPr lang="ja-JP" altLang="en-US" sz="1000" b="0" i="0" u="none" strike="noStrike" noProof="0">
                          <a:solidFill>
                            <a:srgbClr val="242424"/>
                          </a:solidFill>
                          <a:effectLst/>
                          <a:latin typeface="Meiryo"/>
                          <a:ea typeface="Meiryo"/>
                        </a:rPr>
                        <a:t>既存クラシックエディタの移行方針は要件定義後に確定</a:t>
                      </a:r>
                      <a:endParaRPr lang="ja-JP" sz="1000" b="1" i="0" u="none" strike="noStrike" noProof="0">
                        <a:solidFill>
                          <a:srgbClr val="3963AF"/>
                        </a:solidFill>
                        <a:effectLst/>
                        <a:latin typeface="Meiryo"/>
                        <a:ea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569659980"/>
                  </a:ext>
                </a:extLst>
              </a:tr>
              <a:tr h="336983">
                <a:tc>
                  <a:txBody>
                    <a:bodyPr/>
                    <a:lstStyle/>
                    <a:p>
                      <a:pPr marL="0" lvl="0" indent="0" algn="l">
                        <a:buNone/>
                      </a:pPr>
                      <a:r>
                        <a:rPr lang="ja-JP" altLang="en-US" sz="1000" b="0" i="0" u="none" strike="noStrike" baseline="0" noProof="0">
                          <a:solidFill>
                            <a:srgbClr val="1A1A1A"/>
                          </a:solidFill>
                          <a:effectLst/>
                          <a:latin typeface="Meiryo"/>
                          <a:ea typeface="Meiryo"/>
                        </a:rPr>
                        <a:t>デザインガイドライン作成、コンポーネント整理</a:t>
                      </a:r>
                      <a:endParaRPr lang="en-US" sz="1000">
                        <a:latin typeface="Meiryo"/>
                        <a:ea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lvl="0">
                        <a:lnSpc>
                          <a:spcPct val="100000"/>
                        </a:lnSpc>
                        <a:buNone/>
                      </a:pPr>
                      <a:r>
                        <a:rPr lang="ja-JP" altLang="en-US" sz="1000" b="0" i="0" u="none" strike="noStrike" baseline="0" noProof="0">
                          <a:solidFill>
                            <a:srgbClr val="000000"/>
                          </a:solidFill>
                          <a:effectLst/>
                          <a:latin typeface="Meiryo"/>
                          <a:ea typeface="Meiryo"/>
                        </a:rPr>
                        <a:t>UIルール／コンポーネント整理</a:t>
                      </a:r>
                      <a:endParaRPr lang="en-US" sz="1000">
                        <a:latin typeface="Meiryo"/>
                        <a:ea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4217307914"/>
                  </a:ext>
                </a:extLst>
              </a:tr>
              <a:tr h="299540">
                <a:tc>
                  <a:txBody>
                    <a:bodyPr/>
                    <a:lstStyle/>
                    <a:p>
                      <a:pPr marL="0" lvl="0" indent="0" algn="l">
                        <a:buNone/>
                      </a:pPr>
                      <a:r>
                        <a:rPr lang="ja-JP" sz="1000" b="0" i="0" u="none" strike="noStrike" baseline="0" noProof="0">
                          <a:solidFill>
                            <a:srgbClr val="1A1A1A"/>
                          </a:solidFill>
                          <a:effectLst/>
                          <a:latin typeface="Meiryo"/>
                          <a:ea typeface="Meiryo"/>
                        </a:rPr>
                        <a:t>ブランドガイドライン作成</a:t>
                      </a:r>
                      <a:endParaRPr lang="en-US" altLang="ja-JP" sz="1000">
                        <a:latin typeface="Meiryo"/>
                        <a:ea typeface="Meiryo"/>
                      </a:endParaRPr>
                    </a:p>
                  </a:txBody>
                  <a:tcPr anchor="ctr">
                    <a:lnL w="9524">
                      <a:solidFill>
                        <a:srgbClr val="D9D9D9"/>
                      </a:solidFill>
                    </a:lnL>
                    <a:lnR w="9524">
                      <a:solidFill>
                        <a:srgbClr val="D9D9D9"/>
                      </a:solidFill>
                    </a:lnR>
                    <a:lnT w="9525" cap="flat" cmpd="sng" algn="ctr">
                      <a:solidFill>
                        <a:srgbClr val="D9D9D9"/>
                      </a:solidFill>
                      <a:prstDash val="solid"/>
                      <a:round/>
                      <a:headEnd type="none" w="med" len="med"/>
                      <a:tailEnd type="none" w="med" len="med"/>
                    </a:lnT>
                    <a:lnB w="9524" cap="flat" cmpd="sng" algn="ctr">
                      <a:solidFill>
                        <a:srgbClr val="D9D9D9"/>
                      </a:solidFill>
                      <a:prstDash val="solid"/>
                      <a:round/>
                      <a:headEnd type="none" w="med" len="med"/>
                      <a:tailEnd type="none" w="med" len="med"/>
                    </a:lnB>
                    <a:solidFill>
                      <a:srgbClr val="F2F2F2"/>
                    </a:solidFill>
                  </a:tcPr>
                </a:tc>
                <a:tc>
                  <a:txBody>
                    <a:bodyPr/>
                    <a:lstStyle/>
                    <a:p>
                      <a:pPr lvl="0">
                        <a:lnSpc>
                          <a:spcPct val="100000"/>
                        </a:lnSpc>
                        <a:buNone/>
                      </a:pPr>
                      <a:r>
                        <a:rPr lang="ja-JP" sz="1000" b="0" i="0" u="none" strike="noStrike" baseline="0" noProof="0">
                          <a:solidFill>
                            <a:srgbClr val="000000"/>
                          </a:solidFill>
                          <a:effectLst/>
                          <a:latin typeface="Meiryo"/>
                          <a:ea typeface="Meiryo"/>
                        </a:rPr>
                        <a:t>既存ブランドガイドラインの刷新 or 更新（実施内容は要件定義で確定）</a:t>
                      </a:r>
                      <a:endParaRPr lang="en-US"/>
                    </a:p>
                  </a:txBody>
                  <a:tcPr anchor="ctr">
                    <a:lnL w="9524">
                      <a:solidFill>
                        <a:srgbClr val="D9D9D9"/>
                      </a:solidFill>
                    </a:lnL>
                    <a:lnR w="9524">
                      <a:solidFill>
                        <a:srgbClr val="D9D9D9"/>
                      </a:solidFill>
                    </a:lnR>
                    <a:lnT w="9525" cap="flat" cmpd="sng" algn="ctr">
                      <a:solidFill>
                        <a:srgbClr val="D9D9D9"/>
                      </a:solidFill>
                      <a:prstDash val="solid"/>
                      <a:round/>
                      <a:headEnd type="none" w="med" len="med"/>
                      <a:tailEnd type="none" w="med" len="med"/>
                    </a:lnT>
                    <a:lnB w="9524"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44233491"/>
                  </a:ext>
                </a:extLst>
              </a:tr>
              <a:tr h="299540">
                <a:tc>
                  <a:txBody>
                    <a:bodyPr/>
                    <a:lstStyle/>
                    <a:p>
                      <a:pPr marL="0" lvl="0" indent="0" algn="l">
                        <a:buNone/>
                      </a:pPr>
                      <a:r>
                        <a:rPr lang="ja-JP" sz="1000" b="0" i="0" u="none" strike="noStrike" baseline="0" noProof="0">
                          <a:solidFill>
                            <a:srgbClr val="1A1A1A"/>
                          </a:solidFill>
                          <a:effectLst/>
                          <a:latin typeface="Meiryo"/>
                          <a:ea typeface="Meiryo"/>
                        </a:rPr>
                        <a:t>実装支援</a:t>
                      </a:r>
                      <a:endParaRPr lang="en-US" altLang="ja-JP" sz="1000">
                        <a:latin typeface="Meiryo"/>
                        <a:ea typeface="Meiryo"/>
                      </a:endParaRPr>
                    </a:p>
                  </a:txBody>
                  <a:tcPr anchor="ctr">
                    <a:lnL w="9524">
                      <a:solidFill>
                        <a:srgbClr val="D9D9D9"/>
                      </a:solidFill>
                    </a:lnL>
                    <a:lnR w="9524">
                      <a:solidFill>
                        <a:srgbClr val="D9D9D9"/>
                      </a:solidFill>
                    </a:lnR>
                    <a:lnT w="9524">
                      <a:solidFill>
                        <a:srgbClr val="D9D9D9"/>
                      </a:solidFill>
                    </a:lnT>
                    <a:lnB w="9524" cap="flat" cmpd="sng" algn="ctr">
                      <a:solidFill>
                        <a:srgbClr val="D9D9D9"/>
                      </a:solidFill>
                      <a:prstDash val="solid"/>
                      <a:round/>
                      <a:headEnd type="none" w="med" len="med"/>
                      <a:tailEnd type="none" w="med" len="med"/>
                    </a:lnB>
                    <a:solidFill>
                      <a:srgbClr val="F2F2F2"/>
                    </a:solidFill>
                  </a:tcPr>
                </a:tc>
                <a:tc>
                  <a:txBody>
                    <a:bodyPr/>
                    <a:lstStyle/>
                    <a:p>
                      <a:pPr lvl="0">
                        <a:lnSpc>
                          <a:spcPct val="100000"/>
                        </a:lnSpc>
                        <a:buNone/>
                      </a:pPr>
                      <a:r>
                        <a:rPr lang="ja-JP" altLang="en-US" sz="1000" b="0" i="0" u="none" strike="noStrike" noProof="0">
                          <a:solidFill>
                            <a:srgbClr val="242424"/>
                          </a:solidFill>
                          <a:effectLst/>
                          <a:latin typeface="Meiryo"/>
                          <a:ea typeface="Meiryo"/>
                        </a:rPr>
                        <a:t>不足パーツ</a:t>
                      </a:r>
                      <a:r>
                        <a:rPr lang="en-US" sz="1000" b="0" i="0" u="none" strike="noStrike" noProof="0">
                          <a:solidFill>
                            <a:srgbClr val="242424"/>
                          </a:solidFill>
                          <a:effectLst/>
                          <a:latin typeface="Meiryo"/>
                        </a:rPr>
                        <a:t>/</a:t>
                      </a:r>
                      <a:r>
                        <a:rPr lang="ja-JP" altLang="en-US" sz="1000" b="0" i="0" u="none" strike="noStrike" noProof="0">
                          <a:solidFill>
                            <a:srgbClr val="242424"/>
                          </a:solidFill>
                          <a:effectLst/>
                          <a:latin typeface="Meiryo"/>
                          <a:ea typeface="Meiryo"/>
                        </a:rPr>
                        <a:t>不足パターンの作成、</a:t>
                      </a:r>
                      <a:r>
                        <a:rPr lang="ja-JP" sz="1000" b="0" i="0" u="none" strike="noStrike" noProof="0">
                          <a:solidFill>
                            <a:srgbClr val="242424"/>
                          </a:solidFill>
                          <a:effectLst/>
                          <a:latin typeface="Meiryo"/>
                          <a:ea typeface="Meiryo"/>
                        </a:rPr>
                        <a:t>エンジニアからの質問対応</a:t>
                      </a:r>
                      <a:endParaRPr lang="en-US" sz="1000">
                        <a:latin typeface="Meiryo"/>
                        <a:ea typeface="Meiryo"/>
                      </a:endParaRPr>
                    </a:p>
                  </a:txBody>
                  <a:tcPr anchor="ctr">
                    <a:lnL w="9524">
                      <a:solidFill>
                        <a:srgbClr val="D9D9D9"/>
                      </a:solidFill>
                    </a:lnL>
                    <a:lnR w="9524">
                      <a:solidFill>
                        <a:srgbClr val="D9D9D9"/>
                      </a:solidFill>
                    </a:lnR>
                    <a:lnT w="9524">
                      <a:solidFill>
                        <a:srgbClr val="D9D9D9"/>
                      </a:solidFill>
                    </a:lnT>
                    <a:lnB w="9524"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754113427"/>
                  </a:ext>
                </a:extLst>
              </a:tr>
              <a:tr h="786294">
                <a:tc>
                  <a:txBody>
                    <a:bodyPr/>
                    <a:lstStyle/>
                    <a:p>
                      <a:pPr marL="0" lvl="0" indent="0" algn="l">
                        <a:buNone/>
                      </a:pPr>
                      <a:r>
                        <a:rPr lang="ja-JP" sz="1000" b="0" i="0" u="none" strike="noStrike" baseline="0" noProof="0">
                          <a:solidFill>
                            <a:srgbClr val="1A1A1A"/>
                          </a:solidFill>
                          <a:effectLst/>
                          <a:latin typeface="Meiryo"/>
                          <a:ea typeface="Meiryo"/>
                        </a:rPr>
                        <a:t>ブラウザチェック（PC/SP）</a:t>
                      </a:r>
                      <a:endParaRPr lang="en-US" altLang="ja-JP" sz="1000">
                        <a:latin typeface="Meiryo"/>
                        <a:ea typeface="Meiryo"/>
                      </a:endParaRPr>
                    </a:p>
                  </a:txBody>
                  <a:tcPr anchor="ctr">
                    <a:lnL w="9524">
                      <a:solidFill>
                        <a:srgbClr val="D9D9D9"/>
                      </a:solidFill>
                    </a:lnL>
                    <a:lnR w="9524">
                      <a:solidFill>
                        <a:srgbClr val="D9D9D9"/>
                      </a:solidFill>
                    </a:lnR>
                    <a:lnT w="9524">
                      <a:solidFill>
                        <a:srgbClr val="D9D9D9"/>
                      </a:solidFill>
                    </a:lnT>
                    <a:lnB w="9524" cap="flat" cmpd="sng" algn="ctr">
                      <a:solidFill>
                        <a:srgbClr val="D9D9D9"/>
                      </a:solidFill>
                      <a:prstDash val="solid"/>
                      <a:round/>
                      <a:headEnd type="none" w="med" len="med"/>
                      <a:tailEnd type="none" w="med" len="med"/>
                    </a:lnB>
                    <a:solidFill>
                      <a:srgbClr val="F2F2F2"/>
                    </a:solidFill>
                  </a:tcPr>
                </a:tc>
                <a:tc>
                  <a:txBody>
                    <a:bodyPr/>
                    <a:lstStyle/>
                    <a:p>
                      <a:pPr lvl="0">
                        <a:lnSpc>
                          <a:spcPct val="100000"/>
                        </a:lnSpc>
                        <a:buNone/>
                      </a:pPr>
                      <a:r>
                        <a:rPr lang="ja-JP" altLang="en-US" sz="1000" b="0" i="0" u="none" strike="noStrike" noProof="0">
                          <a:solidFill>
                            <a:srgbClr val="242424"/>
                          </a:solidFill>
                          <a:effectLst/>
                          <a:latin typeface="Meiryo"/>
                          <a:ea typeface="Meiryo"/>
                        </a:rPr>
                        <a:t>フロントで実装された静的ページのデザインレビュー</a:t>
                      </a:r>
                      <a:br>
                        <a:rPr lang="ja-JP" altLang="en-US" sz="1000" b="0" i="0" u="none" strike="noStrike" noProof="0">
                          <a:solidFill>
                            <a:srgbClr val="242424"/>
                          </a:solidFill>
                          <a:effectLst/>
                          <a:latin typeface="Meiryo"/>
                          <a:ea typeface="Meiryo"/>
                        </a:rPr>
                      </a:br>
                      <a:r>
                        <a:rPr lang="ja-JP" altLang="en-US" sz="1000" b="0" i="0" u="none" strike="noStrike" noProof="0">
                          <a:solidFill>
                            <a:srgbClr val="242424"/>
                          </a:solidFill>
                          <a:effectLst/>
                          <a:latin typeface="Meiryo"/>
                          <a:ea typeface="Meiryo"/>
                        </a:rPr>
                        <a:t>※優先度の高いページを中心に レビュー</a:t>
                      </a:r>
                      <a:br>
                        <a:rPr lang="ja-JP" altLang="en-US" sz="1000" b="0" i="0" u="none" strike="noStrike" noProof="0">
                          <a:solidFill>
                            <a:srgbClr val="242424"/>
                          </a:solidFill>
                          <a:effectLst/>
                          <a:latin typeface="Meiryo"/>
                          <a:ea typeface="Meiryo"/>
                        </a:rPr>
                      </a:br>
                      <a:r>
                        <a:rPr lang="ja-JP" altLang="en-US" sz="1000" b="0" i="0" u="none" strike="noStrike" noProof="0">
                          <a:solidFill>
                            <a:srgbClr val="242424"/>
                          </a:solidFill>
                          <a:effectLst/>
                          <a:latin typeface="Meiryo"/>
                          <a:ea typeface="Meiryo"/>
                        </a:rPr>
                        <a:t>※対象ページは要件定義で優先順位付けし確定（例：〜100P程度を想定）</a:t>
                      </a: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4095110014"/>
                  </a:ext>
                </a:extLst>
              </a:tr>
            </a:tbl>
          </a:graphicData>
        </a:graphic>
      </p:graphicFrame>
      <p:sp>
        <p:nvSpPr>
          <p:cNvPr id="5" name="テキスト ボックス 13">
            <a:extLst>
              <a:ext uri="{FF2B5EF4-FFF2-40B4-BE49-F238E27FC236}">
                <a16:creationId xmlns:a16="http://schemas.microsoft.com/office/drawing/2014/main" id="{AE9C6025-D059-2DD3-E679-79F129065DF3}"/>
              </a:ext>
            </a:extLst>
          </p:cNvPr>
          <p:cNvSpPr txBox="1"/>
          <p:nvPr/>
        </p:nvSpPr>
        <p:spPr>
          <a:xfrm>
            <a:off x="783774" y="6121866"/>
            <a:ext cx="10771159" cy="417649"/>
          </a:xfrm>
          <a:prstGeom prst="rect">
            <a:avLst/>
          </a:prstGeom>
          <a:noFill/>
        </p:spPr>
        <p:txBody>
          <a:bodyPr wrap="square" lIns="0" tIns="14400" rIns="0" bIns="14400" rtlCol="0" anchor="t" anchorCtr="0">
            <a:spAutoFit/>
          </a:bodyPr>
          <a:lstStyle/>
          <a:p>
            <a:pPr>
              <a:lnSpc>
                <a:spcPct val="130000"/>
              </a:lnSpc>
              <a:spcBef>
                <a:spcPts val="800"/>
              </a:spcBef>
            </a:pPr>
            <a:r>
              <a:rPr lang="en-US" altLang="ja-JP" sz="1000" b="0" i="0">
                <a:solidFill>
                  <a:srgbClr val="000000"/>
                </a:solidFill>
                <a:effectLst/>
                <a:latin typeface="メイリオ"/>
                <a:ea typeface="メイリオ"/>
              </a:rPr>
              <a:t>※</a:t>
            </a:r>
            <a:r>
              <a:rPr lang="ja-JP" altLang="en-US" sz="1000">
                <a:solidFill>
                  <a:srgbClr val="000000"/>
                </a:solidFill>
                <a:latin typeface="メイリオ"/>
                <a:ea typeface="メイリオ"/>
              </a:rPr>
              <a:t> 本ページは、現時点での想定作業内容を整理したものです。</a:t>
            </a:r>
            <a:br>
              <a:rPr lang="ja-JP" altLang="en-US" sz="1000">
                <a:latin typeface="メイリオ"/>
                <a:ea typeface="メイリオ"/>
                <a:cs typeface="+mn-lt"/>
              </a:rPr>
            </a:br>
            <a:r>
              <a:rPr lang="en-US" altLang="en-US" sz="1000">
                <a:solidFill>
                  <a:srgbClr val="000000"/>
                </a:solidFill>
                <a:latin typeface="メイリオ"/>
                <a:ea typeface="メイリオ"/>
              </a:rPr>
              <a:t>※ </a:t>
            </a:r>
            <a:r>
              <a:rPr lang="ja-JP" sz="1000">
                <a:solidFill>
                  <a:srgbClr val="000000"/>
                </a:solidFill>
                <a:latin typeface="メイリオ"/>
                <a:ea typeface="メイリオ"/>
              </a:rPr>
              <a:t>実</a:t>
            </a:r>
            <a:r>
              <a:rPr lang="ja-JP" sz="1000">
                <a:latin typeface="メイリオ"/>
                <a:ea typeface="メイリオ"/>
                <a:cs typeface="+mn-lt"/>
              </a:rPr>
              <a:t>際</a:t>
            </a:r>
            <a:r>
              <a:rPr lang="ja-JP" sz="1000" b="0" i="0">
                <a:solidFill>
                  <a:srgbClr val="000000"/>
                </a:solidFill>
                <a:effectLst/>
                <a:latin typeface="メイリオ"/>
                <a:ea typeface="メイリオ"/>
              </a:rPr>
              <a:t>に</a:t>
            </a:r>
            <a:r>
              <a:rPr lang="ja-JP" sz="1000">
                <a:solidFill>
                  <a:srgbClr val="000000"/>
                </a:solidFill>
                <a:latin typeface="メイリオ"/>
                <a:ea typeface="メイリオ"/>
              </a:rPr>
              <a:t>確定する作業範囲</a:t>
            </a:r>
            <a:r>
              <a:rPr lang="ja-JP" altLang="en-US" sz="1000">
                <a:latin typeface="メイリオ"/>
                <a:ea typeface="メイリオ"/>
                <a:cs typeface="+mn-lt"/>
              </a:rPr>
              <a:t>・対応内容</a:t>
            </a:r>
            <a:r>
              <a:rPr lang="ja-JP" sz="1000" b="0" i="0">
                <a:solidFill>
                  <a:srgbClr val="000000"/>
                </a:solidFill>
                <a:effectLst/>
                <a:latin typeface="メイリオ"/>
                <a:ea typeface="メイリオ"/>
              </a:rPr>
              <a:t>は</a:t>
            </a:r>
            <a:r>
              <a:rPr lang="ja-JP" sz="1000">
                <a:solidFill>
                  <a:srgbClr val="000000"/>
                </a:solidFill>
                <a:latin typeface="メイリオ"/>
                <a:ea typeface="メイリオ"/>
              </a:rPr>
              <a:t>、</a:t>
            </a:r>
            <a:r>
              <a:rPr lang="ja-JP" sz="1000">
                <a:latin typeface="メイリオ"/>
                <a:ea typeface="メイリオ"/>
                <a:cs typeface="+mn-lt"/>
              </a:rPr>
              <a:t>要件定義フェーズ</a:t>
            </a:r>
            <a:r>
              <a:rPr lang="ja-JP" altLang="en-US" sz="1000">
                <a:latin typeface="メイリオ"/>
                <a:ea typeface="メイリオ"/>
                <a:cs typeface="+mn-lt"/>
              </a:rPr>
              <a:t>にて</a:t>
            </a:r>
            <a:r>
              <a:rPr lang="ja-JP" sz="1000">
                <a:latin typeface="メイリオ"/>
                <a:ea typeface="メイリオ"/>
                <a:cs typeface="+mn-lt"/>
              </a:rPr>
              <a:t>精査</a:t>
            </a:r>
            <a:r>
              <a:rPr lang="ja-JP" altLang="en-US" sz="1000">
                <a:latin typeface="メイリオ"/>
                <a:ea typeface="メイリオ"/>
                <a:cs typeface="+mn-lt"/>
              </a:rPr>
              <a:t>・整理</a:t>
            </a:r>
            <a:r>
              <a:rPr lang="ja-JP" sz="1000">
                <a:latin typeface="メイリオ"/>
                <a:ea typeface="メイリオ"/>
                <a:cs typeface="+mn-lt"/>
              </a:rPr>
              <a:t>します</a:t>
            </a:r>
            <a:r>
              <a:rPr lang="ja-JP" altLang="en-US" sz="1000">
                <a:latin typeface="メイリオ"/>
                <a:ea typeface="メイリオ"/>
                <a:cs typeface="+mn-lt"/>
              </a:rPr>
              <a:t>。</a:t>
            </a:r>
            <a:endParaRPr lang="en-US">
              <a:latin typeface="メイリオ"/>
              <a:ea typeface="メイリオ"/>
            </a:endParaRPr>
          </a:p>
        </p:txBody>
      </p:sp>
    </p:spTree>
    <p:extLst>
      <p:ext uri="{BB962C8B-B14F-4D97-AF65-F5344CB8AC3E}">
        <p14:creationId xmlns:p14="http://schemas.microsoft.com/office/powerpoint/2010/main" val="766894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5B4F6-DDD3-6506-A6BA-B0AB395B0259}"/>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DA6AB2E-41A8-01F5-6F7D-9C4BA964F516}"/>
              </a:ext>
            </a:extLst>
          </p:cNvPr>
          <p:cNvSpPr txBox="1"/>
          <p:nvPr/>
        </p:nvSpPr>
        <p:spPr>
          <a:xfrm>
            <a:off x="617023" y="3148923"/>
            <a:ext cx="487313" cy="560153"/>
          </a:xfrm>
          <a:prstGeom prst="rect">
            <a:avLst/>
          </a:prstGeom>
          <a:noFill/>
        </p:spPr>
        <p:txBody>
          <a:bodyPr wrap="square" lIns="0" tIns="0" rIns="0" bIns="0" rtlCol="0" anchor="t">
            <a:spAutoFit/>
          </a:bodyPr>
          <a:lstStyle/>
          <a:p>
            <a:pPr>
              <a:lnSpc>
                <a:spcPct val="140000"/>
              </a:lnSpc>
            </a:pPr>
            <a:r>
              <a:rPr lang="en-US" altLang="ja-JP" sz="2800" b="1">
                <a:solidFill>
                  <a:schemeClr val="bg1"/>
                </a:solidFill>
                <a:latin typeface="Meiryo"/>
                <a:ea typeface="Meiryo"/>
              </a:rPr>
              <a:t>04</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4211182C-BABE-F326-B15E-BC68377EBA10}"/>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18</a:t>
            </a:fld>
            <a:endParaRPr lang="ja-JP" altLang="en-US"/>
          </a:p>
        </p:txBody>
      </p:sp>
      <p:sp>
        <p:nvSpPr>
          <p:cNvPr id="5" name="テキスト ボックス 2">
            <a:extLst>
              <a:ext uri="{FF2B5EF4-FFF2-40B4-BE49-F238E27FC236}">
                <a16:creationId xmlns:a16="http://schemas.microsoft.com/office/drawing/2014/main" id="{AFCE7F12-C8E5-6760-A601-FB087ABD29AA}"/>
              </a:ext>
            </a:extLst>
          </p:cNvPr>
          <p:cNvSpPr txBox="1"/>
          <p:nvPr/>
        </p:nvSpPr>
        <p:spPr>
          <a:xfrm>
            <a:off x="3216033" y="3108938"/>
            <a:ext cx="3693319" cy="603242"/>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pPr>
            <a:r>
              <a:rPr lang="ja-JP" altLang="en-US" sz="3200" b="1">
                <a:solidFill>
                  <a:srgbClr val="1A1A1A"/>
                </a:solidFill>
                <a:latin typeface="Meiryo"/>
                <a:ea typeface="Meiryo"/>
                <a:cs typeface="Calibri"/>
              </a:rPr>
              <a:t>体制、スケジュール</a:t>
            </a:r>
          </a:p>
        </p:txBody>
      </p:sp>
    </p:spTree>
    <p:extLst>
      <p:ext uri="{BB962C8B-B14F-4D97-AF65-F5344CB8AC3E}">
        <p14:creationId xmlns:p14="http://schemas.microsoft.com/office/powerpoint/2010/main" val="108112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5">
            <a:extLst>
              <a:ext uri="{FF2B5EF4-FFF2-40B4-BE49-F238E27FC236}">
                <a16:creationId xmlns:a16="http://schemas.microsoft.com/office/drawing/2014/main" id="{6E60208C-2BE4-C8BF-C9B1-F86527925FEE}"/>
              </a:ext>
            </a:extLst>
          </p:cNvPr>
          <p:cNvSpPr/>
          <p:nvPr/>
        </p:nvSpPr>
        <p:spPr>
          <a:xfrm>
            <a:off x="6275761" y="2774543"/>
            <a:ext cx="4760882" cy="3033000"/>
          </a:xfrm>
          <a:prstGeom prst="roundRect">
            <a:avLst/>
          </a:prstGeom>
          <a:solidFill>
            <a:schemeClr val="accent2">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65D8048-2956-7E50-B9CC-DC33AD2B9F3B}"/>
              </a:ext>
            </a:extLst>
          </p:cNvPr>
          <p:cNvSpPr/>
          <p:nvPr/>
        </p:nvSpPr>
        <p:spPr>
          <a:xfrm>
            <a:off x="941525" y="2774156"/>
            <a:ext cx="4760882" cy="3033000"/>
          </a:xfrm>
          <a:prstGeom prst="roundRect">
            <a:avLst/>
          </a:prstGeom>
          <a:solidFill>
            <a:srgbClr val="E1EDF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E786628F-BFAD-3A14-3572-5DAC62F1FB4D}"/>
              </a:ext>
            </a:extLst>
          </p:cNvPr>
          <p:cNvSpPr txBox="1"/>
          <p:nvPr/>
        </p:nvSpPr>
        <p:spPr>
          <a:xfrm>
            <a:off x="539557" y="146078"/>
            <a:ext cx="2019784" cy="263918"/>
          </a:xfrm>
          <a:prstGeom prst="rect">
            <a:avLst/>
          </a:prstGeom>
          <a:noFill/>
        </p:spPr>
        <p:txBody>
          <a:bodyPr wrap="none" lIns="0" tIns="0" rIns="0" bIns="0" rtlCol="0" anchor="t">
            <a:spAutoFit/>
          </a:bodyPr>
          <a:lstStyle/>
          <a:p>
            <a:pPr>
              <a:lnSpc>
                <a:spcPct val="130000"/>
              </a:lnSpc>
              <a:tabLst>
                <a:tab pos="540000" algn="l"/>
                <a:tab pos="720000" algn="l"/>
              </a:tabLst>
            </a:pPr>
            <a:r>
              <a:rPr lang="en-US" altLang="ja-JP" sz="1400">
                <a:solidFill>
                  <a:schemeClr val="bg1"/>
                </a:solidFill>
                <a:latin typeface="Meiryo"/>
                <a:ea typeface="Meiryo"/>
              </a:rPr>
              <a:t>04</a:t>
            </a:r>
            <a:r>
              <a:rPr lang="ja-JP" altLang="en-US" sz="1400">
                <a:solidFill>
                  <a:schemeClr val="bg1"/>
                </a:solidFill>
                <a:latin typeface="Meiryo"/>
                <a:ea typeface="Meiryo"/>
              </a:rPr>
              <a:t>　</a:t>
            </a:r>
            <a:r>
              <a:rPr lang="en-US" altLang="ja-JP" sz="1400" err="1">
                <a:solidFill>
                  <a:schemeClr val="bg1"/>
                </a:solidFill>
                <a:latin typeface="Meiryo"/>
                <a:ea typeface="Meiryo"/>
              </a:rPr>
              <a:t>スケジュール、体制</a:t>
            </a:r>
            <a:endParaRPr lang="en-US" altLang="ja-JP"/>
          </a:p>
        </p:txBody>
      </p:sp>
      <p:sp>
        <p:nvSpPr>
          <p:cNvPr id="3" name="テキスト ボックス 2">
            <a:extLst>
              <a:ext uri="{FF2B5EF4-FFF2-40B4-BE49-F238E27FC236}">
                <a16:creationId xmlns:a16="http://schemas.microsoft.com/office/drawing/2014/main" id="{070A6055-4103-32E6-93EB-84E779EE68E4}"/>
              </a:ext>
            </a:extLst>
          </p:cNvPr>
          <p:cNvSpPr txBox="1"/>
          <p:nvPr/>
        </p:nvSpPr>
        <p:spPr>
          <a:xfrm>
            <a:off x="1053381" y="845112"/>
            <a:ext cx="3590727"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a:ea typeface="Meiryo"/>
              </a:rPr>
              <a:t>下記の体制を想定しております</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37FB90B3-9EB6-62FD-6B6B-BFF812A12B61}"/>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19</a:t>
            </a:fld>
            <a:endParaRPr lang="ja-JP" altLang="en-US"/>
          </a:p>
        </p:txBody>
      </p:sp>
      <p:sp>
        <p:nvSpPr>
          <p:cNvPr id="14" name="テキスト ボックス 13">
            <a:extLst>
              <a:ext uri="{FF2B5EF4-FFF2-40B4-BE49-F238E27FC236}">
                <a16:creationId xmlns:a16="http://schemas.microsoft.com/office/drawing/2014/main" id="{54904CA7-891F-1297-37E5-2F99F61BD31A}"/>
              </a:ext>
            </a:extLst>
          </p:cNvPr>
          <p:cNvSpPr txBox="1"/>
          <p:nvPr/>
        </p:nvSpPr>
        <p:spPr>
          <a:xfrm>
            <a:off x="939637" y="6235606"/>
            <a:ext cx="7287731" cy="255297"/>
          </a:xfrm>
          <a:prstGeom prst="rect">
            <a:avLst/>
          </a:prstGeom>
          <a:noFill/>
        </p:spPr>
        <p:txBody>
          <a:bodyPr wrap="square" lIns="0" tIns="14400" rIns="0" bIns="14400" rtlCol="0" anchor="t" anchorCtr="0">
            <a:spAutoFit/>
          </a:bodyPr>
          <a:lstStyle/>
          <a:p>
            <a:pPr marL="0" lvl="0" indent="0">
              <a:lnSpc>
                <a:spcPct val="130000"/>
              </a:lnSpc>
              <a:spcBef>
                <a:spcPts val="800"/>
              </a:spcBef>
              <a:spcAft>
                <a:spcPts val="0"/>
              </a:spcAft>
              <a:buNone/>
              <a:tabLst/>
            </a:pPr>
            <a:r>
              <a:rPr lang="en-US" altLang="ja-JP" sz="1200" b="0" i="0">
                <a:solidFill>
                  <a:srgbClr val="1A1A1A"/>
                </a:solidFill>
                <a:effectLst/>
                <a:latin typeface="Meiryo"/>
                <a:ea typeface="Meiryo"/>
              </a:rPr>
              <a:t>※</a:t>
            </a:r>
            <a:r>
              <a:rPr lang="ja-JP" altLang="en-US" sz="1200" b="0" i="0">
                <a:solidFill>
                  <a:srgbClr val="1A1A1A"/>
                </a:solidFill>
                <a:effectLst/>
                <a:latin typeface="Meiryo"/>
                <a:ea typeface="Meiryo"/>
              </a:rPr>
              <a:t>ご発注のタイミングや、弊社都合により、</a:t>
            </a:r>
            <a:r>
              <a:rPr lang="ja-JP" altLang="en-US" sz="1200">
                <a:solidFill>
                  <a:srgbClr val="1A1A1A"/>
                </a:solidFill>
                <a:latin typeface="Meiryo"/>
                <a:ea typeface="Meiryo"/>
              </a:rPr>
              <a:t>上記</a:t>
            </a:r>
            <a:r>
              <a:rPr lang="ja-JP" altLang="en-US" sz="1200" b="0" i="0">
                <a:solidFill>
                  <a:srgbClr val="1A1A1A"/>
                </a:solidFill>
                <a:effectLst/>
                <a:latin typeface="Meiryo"/>
                <a:ea typeface="Meiryo"/>
              </a:rPr>
              <a:t>体制は一部変更となる可能性がございます。</a:t>
            </a:r>
            <a:endParaRPr lang="en-US" altLang="ja-JP" sz="1200" b="0" i="0">
              <a:solidFill>
                <a:srgbClr val="1A1A1A"/>
              </a:solidFill>
              <a:effectLst/>
              <a:latin typeface="Meiryo"/>
              <a:ea typeface="Meiryo"/>
            </a:endParaRPr>
          </a:p>
        </p:txBody>
      </p:sp>
      <p:grpSp>
        <p:nvGrpSpPr>
          <p:cNvPr id="18" name="グループ化 17">
            <a:extLst>
              <a:ext uri="{FF2B5EF4-FFF2-40B4-BE49-F238E27FC236}">
                <a16:creationId xmlns:a16="http://schemas.microsoft.com/office/drawing/2014/main" id="{BC5A9871-C97C-1D2A-F6E0-47F181815B4C}"/>
              </a:ext>
            </a:extLst>
          </p:cNvPr>
          <p:cNvGrpSpPr/>
          <p:nvPr/>
        </p:nvGrpSpPr>
        <p:grpSpPr>
          <a:xfrm>
            <a:off x="4527285" y="1712469"/>
            <a:ext cx="2905658" cy="663889"/>
            <a:chOff x="4527285" y="1712469"/>
            <a:chExt cx="2905658" cy="663889"/>
          </a:xfrm>
        </p:grpSpPr>
        <p:sp>
          <p:nvSpPr>
            <p:cNvPr id="4" name="片側の 2 つの角を丸めた四角形 3">
              <a:extLst>
                <a:ext uri="{FF2B5EF4-FFF2-40B4-BE49-F238E27FC236}">
                  <a16:creationId xmlns:a16="http://schemas.microsoft.com/office/drawing/2014/main" id="{3B1E7F55-8811-6E0E-44DF-0557E61A2448}"/>
                </a:ext>
              </a:extLst>
            </p:cNvPr>
            <p:cNvSpPr/>
            <p:nvPr/>
          </p:nvSpPr>
          <p:spPr>
            <a:xfrm>
              <a:off x="4527565" y="1712469"/>
              <a:ext cx="2905098" cy="331200"/>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ja-JP" altLang="en-US" sz="1050">
                  <a:latin typeface="Meiryo"/>
                  <a:ea typeface="Meiryo"/>
                </a:rPr>
                <a:t>あしなが育英会 </a:t>
              </a:r>
              <a:r>
                <a:rPr kumimoji="1" lang="ja-JP" altLang="en-US" sz="1050">
                  <a:latin typeface="Meiryo"/>
                  <a:ea typeface="Meiryo"/>
                </a:rPr>
                <a:t>窓口</a:t>
              </a:r>
            </a:p>
          </p:txBody>
        </p:sp>
        <p:sp>
          <p:nvSpPr>
            <p:cNvPr id="24" name="片側の 2 つの角を丸めた四角形 23">
              <a:extLst>
                <a:ext uri="{FF2B5EF4-FFF2-40B4-BE49-F238E27FC236}">
                  <a16:creationId xmlns:a16="http://schemas.microsoft.com/office/drawing/2014/main" id="{74BF7EDB-23B3-A272-49B0-C07FB38E0D39}"/>
                </a:ext>
              </a:extLst>
            </p:cNvPr>
            <p:cNvSpPr/>
            <p:nvPr/>
          </p:nvSpPr>
          <p:spPr>
            <a:xfrm>
              <a:off x="4527285" y="2045158"/>
              <a:ext cx="2905658" cy="331200"/>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ja-JP" altLang="en-US" sz="1200">
                  <a:solidFill>
                    <a:srgbClr val="1A1A1A"/>
                  </a:solidFill>
                  <a:latin typeface="Meiryo"/>
                  <a:ea typeface="Meiryo"/>
                </a:rPr>
                <a:t>林様</a:t>
              </a:r>
              <a:endParaRPr lang="en-US" altLang="ja-JP" sz="1200">
                <a:solidFill>
                  <a:srgbClr val="1A1A1A"/>
                </a:solidFill>
                <a:latin typeface="Meiryo"/>
                <a:ea typeface="Meiryo"/>
              </a:endParaRPr>
            </a:p>
          </p:txBody>
        </p:sp>
      </p:grpSp>
      <p:grpSp>
        <p:nvGrpSpPr>
          <p:cNvPr id="11" name="グループ化 6">
            <a:extLst>
              <a:ext uri="{FF2B5EF4-FFF2-40B4-BE49-F238E27FC236}">
                <a16:creationId xmlns:a16="http://schemas.microsoft.com/office/drawing/2014/main" id="{E49E3278-9F28-4D98-43DB-A0FFF4846326}"/>
              </a:ext>
            </a:extLst>
          </p:cNvPr>
          <p:cNvGrpSpPr/>
          <p:nvPr/>
        </p:nvGrpSpPr>
        <p:grpSpPr>
          <a:xfrm>
            <a:off x="1881264" y="4760503"/>
            <a:ext cx="2905658" cy="663889"/>
            <a:chOff x="5238637" y="3529618"/>
            <a:chExt cx="1703128" cy="663889"/>
          </a:xfrm>
        </p:grpSpPr>
        <p:sp>
          <p:nvSpPr>
            <p:cNvPr id="13" name="片側の 2 つの角を丸めた四角形 24">
              <a:extLst>
                <a:ext uri="{FF2B5EF4-FFF2-40B4-BE49-F238E27FC236}">
                  <a16:creationId xmlns:a16="http://schemas.microsoft.com/office/drawing/2014/main" id="{FB053ED4-665D-7B62-93E8-F40FA2A9EE25}"/>
                </a:ext>
              </a:extLst>
            </p:cNvPr>
            <p:cNvSpPr/>
            <p:nvPr/>
          </p:nvSpPr>
          <p:spPr>
            <a:xfrm>
              <a:off x="5238801" y="3529618"/>
              <a:ext cx="1702800" cy="331200"/>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 altLang="ja-JP" sz="1050">
                  <a:latin typeface="Meiryo"/>
                  <a:ea typeface="Meiryo"/>
                </a:rPr>
                <a:t>ARI </a:t>
              </a:r>
              <a:r>
                <a:rPr lang="ja-JP" altLang="en-US" sz="1050">
                  <a:latin typeface="Meiryo"/>
                  <a:ea typeface="Meiryo"/>
                </a:rPr>
                <a:t>UIデザイナー</a:t>
              </a:r>
            </a:p>
          </p:txBody>
        </p:sp>
        <p:sp>
          <p:nvSpPr>
            <p:cNvPr id="15" name="片側の 2 つの角を丸めた四角形 25">
              <a:extLst>
                <a:ext uri="{FF2B5EF4-FFF2-40B4-BE49-F238E27FC236}">
                  <a16:creationId xmlns:a16="http://schemas.microsoft.com/office/drawing/2014/main" id="{37233C0F-78D1-EE95-758A-5FADEAF2F9F3}"/>
                </a:ext>
              </a:extLst>
            </p:cNvPr>
            <p:cNvSpPr/>
            <p:nvPr/>
          </p:nvSpPr>
          <p:spPr>
            <a:xfrm>
              <a:off x="5238637" y="3862307"/>
              <a:ext cx="1703128" cy="331200"/>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US" altLang="ja-JP" sz="1200">
                  <a:solidFill>
                    <a:srgbClr val="1A1A1A"/>
                  </a:solidFill>
                  <a:latin typeface="Meiryo"/>
                  <a:ea typeface="Meiryo"/>
                </a:rPr>
                <a:t>ARI </a:t>
              </a:r>
              <a:r>
                <a:rPr lang="en-US" altLang="ja-JP" sz="1200" err="1">
                  <a:solidFill>
                    <a:srgbClr val="1A1A1A"/>
                  </a:solidFill>
                  <a:latin typeface="Meiryo"/>
                  <a:ea typeface="Meiryo"/>
                </a:rPr>
                <a:t>宮良</a:t>
              </a:r>
            </a:p>
          </p:txBody>
        </p:sp>
      </p:grpSp>
      <p:cxnSp>
        <p:nvCxnSpPr>
          <p:cNvPr id="20" name="Straight Arrow Connector 19">
            <a:extLst>
              <a:ext uri="{FF2B5EF4-FFF2-40B4-BE49-F238E27FC236}">
                <a16:creationId xmlns:a16="http://schemas.microsoft.com/office/drawing/2014/main" id="{61E04403-39F7-3559-3EB6-DD99AE955670}"/>
              </a:ext>
            </a:extLst>
          </p:cNvPr>
          <p:cNvCxnSpPr>
            <a:cxnSpLocks/>
          </p:cNvCxnSpPr>
          <p:nvPr/>
        </p:nvCxnSpPr>
        <p:spPr>
          <a:xfrm>
            <a:off x="3321966" y="4292765"/>
            <a:ext cx="12127" cy="814102"/>
          </a:xfrm>
          <a:prstGeom prst="straightConnector1">
            <a:avLst/>
          </a:prstGeom>
          <a:ln>
            <a:solidFill>
              <a:srgbClr val="002060"/>
            </a:solidFill>
          </a:ln>
        </p:spPr>
        <p:style>
          <a:lnRef idx="2">
            <a:schemeClr val="accent1"/>
          </a:lnRef>
          <a:fillRef idx="0">
            <a:schemeClr val="accent1"/>
          </a:fillRef>
          <a:effectRef idx="1">
            <a:schemeClr val="accent1"/>
          </a:effectRef>
          <a:fontRef idx="minor">
            <a:schemeClr val="tx1"/>
          </a:fontRef>
        </p:style>
      </p:cxnSp>
      <p:grpSp>
        <p:nvGrpSpPr>
          <p:cNvPr id="7" name="グループ化 6">
            <a:extLst>
              <a:ext uri="{FF2B5EF4-FFF2-40B4-BE49-F238E27FC236}">
                <a16:creationId xmlns:a16="http://schemas.microsoft.com/office/drawing/2014/main" id="{4FC25DA5-D82A-911C-1185-F0334E8A2BE8}"/>
              </a:ext>
            </a:extLst>
          </p:cNvPr>
          <p:cNvGrpSpPr/>
          <p:nvPr/>
        </p:nvGrpSpPr>
        <p:grpSpPr>
          <a:xfrm>
            <a:off x="1869137" y="3628876"/>
            <a:ext cx="2905658" cy="663889"/>
            <a:chOff x="5238637" y="3529618"/>
            <a:chExt cx="1703128" cy="663889"/>
          </a:xfrm>
        </p:grpSpPr>
        <p:sp>
          <p:nvSpPr>
            <p:cNvPr id="8" name="片側の 2 つの角を丸めた四角形 24">
              <a:extLst>
                <a:ext uri="{FF2B5EF4-FFF2-40B4-BE49-F238E27FC236}">
                  <a16:creationId xmlns:a16="http://schemas.microsoft.com/office/drawing/2014/main" id="{C2ABE624-3D17-5B1B-BCCF-637EFEB392B8}"/>
                </a:ext>
              </a:extLst>
            </p:cNvPr>
            <p:cNvSpPr/>
            <p:nvPr/>
          </p:nvSpPr>
          <p:spPr>
            <a:xfrm>
              <a:off x="5238801" y="3529618"/>
              <a:ext cx="1702800" cy="331200"/>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 altLang="ja-JP" sz="1050">
                  <a:latin typeface="Meiryo"/>
                  <a:ea typeface="Meiryo"/>
                </a:rPr>
                <a:t>ARI </a:t>
              </a:r>
              <a:r>
                <a:rPr lang="ja-JP" altLang="en-US" sz="1050">
                  <a:latin typeface="Meiryo"/>
                  <a:ea typeface="Meiryo"/>
                </a:rPr>
                <a:t>ディレクター</a:t>
              </a:r>
            </a:p>
          </p:txBody>
        </p:sp>
        <p:sp>
          <p:nvSpPr>
            <p:cNvPr id="9" name="片側の 2 つの角を丸めた四角形 25">
              <a:extLst>
                <a:ext uri="{FF2B5EF4-FFF2-40B4-BE49-F238E27FC236}">
                  <a16:creationId xmlns:a16="http://schemas.microsoft.com/office/drawing/2014/main" id="{5A95ED39-FD49-DE70-0B9D-9A60DEC0A389}"/>
                </a:ext>
              </a:extLst>
            </p:cNvPr>
            <p:cNvSpPr/>
            <p:nvPr/>
          </p:nvSpPr>
          <p:spPr>
            <a:xfrm>
              <a:off x="5238637" y="3862307"/>
              <a:ext cx="1703128" cy="331200"/>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US" altLang="ja-JP" sz="1200">
                  <a:solidFill>
                    <a:srgbClr val="1A1A1A"/>
                  </a:solidFill>
                  <a:latin typeface="Meiryo"/>
                  <a:ea typeface="Meiryo"/>
                </a:rPr>
                <a:t>ARI 立石</a:t>
              </a:r>
              <a:endParaRPr lang="en-US" altLang="ja-JP" sz="1200">
                <a:solidFill>
                  <a:srgbClr val="1A1A1A"/>
                </a:solidFill>
                <a:latin typeface="Meiryo" panose="020B0604030504040204" pitchFamily="34" charset="-128"/>
                <a:ea typeface="Meiryo" panose="020B0604030504040204" pitchFamily="34" charset="-128"/>
              </a:endParaRPr>
            </a:p>
          </p:txBody>
        </p:sp>
      </p:grpSp>
      <p:sp>
        <p:nvSpPr>
          <p:cNvPr id="10" name="テキスト ボックス 2">
            <a:extLst>
              <a:ext uri="{FF2B5EF4-FFF2-40B4-BE49-F238E27FC236}">
                <a16:creationId xmlns:a16="http://schemas.microsoft.com/office/drawing/2014/main" id="{0ACAF7AC-29D0-6E2D-8CD0-0126E76B0FBF}"/>
              </a:ext>
            </a:extLst>
          </p:cNvPr>
          <p:cNvSpPr txBox="1"/>
          <p:nvPr/>
        </p:nvSpPr>
        <p:spPr>
          <a:xfrm>
            <a:off x="2273169" y="3132944"/>
            <a:ext cx="1846659" cy="301621"/>
          </a:xfrm>
          <a:prstGeom prst="rect">
            <a:avLst/>
          </a:prstGeom>
          <a:noFill/>
        </p:spPr>
        <p:txBody>
          <a:bodyPr wrap="none" lIns="0" tIns="0" rIns="0" bIns="0" rtlCol="0" anchor="t" anchorCtr="0">
            <a:spAutoFit/>
          </a:bodyPr>
          <a:lstStyle/>
          <a:p>
            <a:pPr>
              <a:lnSpc>
                <a:spcPct val="130000"/>
              </a:lnSpc>
              <a:spcBef>
                <a:spcPts val="100"/>
              </a:spcBef>
            </a:pPr>
            <a:r>
              <a:rPr lang="ja-JP" altLang="en-US" sz="1600" b="1">
                <a:solidFill>
                  <a:srgbClr val="0B3274"/>
                </a:solidFill>
                <a:latin typeface="Meiryo" panose="020B0604030504040204" pitchFamily="34" charset="-128"/>
                <a:ea typeface="Meiryo" panose="020B0604030504040204" pitchFamily="34" charset="-128"/>
              </a:rPr>
              <a:t>デザインでのご支援</a:t>
            </a:r>
            <a:endParaRPr lang="ja-JP" altLang="en-US" sz="1600" b="1" i="0">
              <a:solidFill>
                <a:srgbClr val="0B3274"/>
              </a:solidFill>
              <a:effectLst/>
              <a:latin typeface="Meiryo" panose="020B0604030504040204" pitchFamily="34" charset="-128"/>
              <a:ea typeface="Meiryo" panose="020B0604030504040204" pitchFamily="34" charset="-128"/>
            </a:endParaRPr>
          </a:p>
        </p:txBody>
      </p:sp>
      <p:cxnSp>
        <p:nvCxnSpPr>
          <p:cNvPr id="12" name="Connector: Elbow 11">
            <a:extLst>
              <a:ext uri="{FF2B5EF4-FFF2-40B4-BE49-F238E27FC236}">
                <a16:creationId xmlns:a16="http://schemas.microsoft.com/office/drawing/2014/main" id="{BAC544C8-1B89-DEC2-A42B-DDBD6F21177C}"/>
              </a:ext>
            </a:extLst>
          </p:cNvPr>
          <p:cNvCxnSpPr>
            <a:cxnSpLocks/>
            <a:stCxn id="16" idx="3"/>
            <a:endCxn id="24" idx="1"/>
          </p:cNvCxnSpPr>
          <p:nvPr/>
        </p:nvCxnSpPr>
        <p:spPr>
          <a:xfrm flipV="1">
            <a:off x="5702407" y="2376358"/>
            <a:ext cx="277707" cy="1914298"/>
          </a:xfrm>
          <a:prstGeom prst="bentConnector2">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grpSp>
        <p:nvGrpSpPr>
          <p:cNvPr id="19" name="グループ化 18">
            <a:extLst>
              <a:ext uri="{FF2B5EF4-FFF2-40B4-BE49-F238E27FC236}">
                <a16:creationId xmlns:a16="http://schemas.microsoft.com/office/drawing/2014/main" id="{2BC586D5-27E0-1D78-28A5-B2516B3C1294}"/>
              </a:ext>
            </a:extLst>
          </p:cNvPr>
          <p:cNvGrpSpPr/>
          <p:nvPr/>
        </p:nvGrpSpPr>
        <p:grpSpPr>
          <a:xfrm>
            <a:off x="7193477" y="3665227"/>
            <a:ext cx="2905658" cy="663889"/>
            <a:chOff x="5238637" y="3529618"/>
            <a:chExt cx="1703128" cy="663889"/>
          </a:xfrm>
        </p:grpSpPr>
        <p:sp>
          <p:nvSpPr>
            <p:cNvPr id="21" name="片側の 2 つの角を丸めた四角形 24">
              <a:extLst>
                <a:ext uri="{FF2B5EF4-FFF2-40B4-BE49-F238E27FC236}">
                  <a16:creationId xmlns:a16="http://schemas.microsoft.com/office/drawing/2014/main" id="{BA3E82D0-1431-9930-EB4D-3E546E5D7990}"/>
                </a:ext>
              </a:extLst>
            </p:cNvPr>
            <p:cNvSpPr/>
            <p:nvPr/>
          </p:nvSpPr>
          <p:spPr>
            <a:xfrm>
              <a:off x="5238801" y="3529618"/>
              <a:ext cx="1702800" cy="331200"/>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ja-JP" altLang="en-US" sz="1050">
                  <a:latin typeface="Meiryo"/>
                  <a:ea typeface="Meiryo"/>
                </a:rPr>
                <a:t>アラバト社</a:t>
              </a:r>
            </a:p>
          </p:txBody>
        </p:sp>
        <p:sp>
          <p:nvSpPr>
            <p:cNvPr id="22" name="片側の 2 つの角を丸めた四角形 25">
              <a:extLst>
                <a:ext uri="{FF2B5EF4-FFF2-40B4-BE49-F238E27FC236}">
                  <a16:creationId xmlns:a16="http://schemas.microsoft.com/office/drawing/2014/main" id="{FB268638-4220-60EC-BDFA-0F2535F55FA6}"/>
                </a:ext>
              </a:extLst>
            </p:cNvPr>
            <p:cNvSpPr/>
            <p:nvPr/>
          </p:nvSpPr>
          <p:spPr>
            <a:xfrm>
              <a:off x="5238637" y="3862307"/>
              <a:ext cx="1703128" cy="331200"/>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ja-JP" altLang="en-US" sz="1200">
                  <a:solidFill>
                    <a:srgbClr val="1A1A1A"/>
                  </a:solidFill>
                  <a:latin typeface="Meiryo"/>
                  <a:ea typeface="Meiryo"/>
                </a:rPr>
                <a:t>亀井様</a:t>
              </a:r>
              <a:endParaRPr lang="en-US" altLang="ja-JP" sz="1200">
                <a:solidFill>
                  <a:srgbClr val="1A1A1A"/>
                </a:solidFill>
                <a:latin typeface="Meiryo" panose="020B0604030504040204" pitchFamily="34" charset="-128"/>
                <a:ea typeface="Meiryo" panose="020B0604030504040204" pitchFamily="34" charset="-128"/>
              </a:endParaRPr>
            </a:p>
          </p:txBody>
        </p:sp>
      </p:grpSp>
      <p:sp>
        <p:nvSpPr>
          <p:cNvPr id="28" name="テキスト ボックス 2">
            <a:extLst>
              <a:ext uri="{FF2B5EF4-FFF2-40B4-BE49-F238E27FC236}">
                <a16:creationId xmlns:a16="http://schemas.microsoft.com/office/drawing/2014/main" id="{EC50B6A4-D7D8-9C06-175D-D4AE845AD56C}"/>
              </a:ext>
            </a:extLst>
          </p:cNvPr>
          <p:cNvSpPr txBox="1"/>
          <p:nvPr/>
        </p:nvSpPr>
        <p:spPr>
          <a:xfrm>
            <a:off x="7807955" y="3128843"/>
            <a:ext cx="1436291" cy="301621"/>
          </a:xfrm>
          <a:prstGeom prst="rect">
            <a:avLst/>
          </a:prstGeom>
          <a:noFill/>
        </p:spPr>
        <p:txBody>
          <a:bodyPr wrap="none" lIns="0" tIns="0" rIns="0" bIns="0" rtlCol="0" anchor="t" anchorCtr="0">
            <a:spAutoFit/>
          </a:bodyPr>
          <a:lstStyle/>
          <a:p>
            <a:pPr>
              <a:lnSpc>
                <a:spcPct val="130000"/>
              </a:lnSpc>
              <a:spcBef>
                <a:spcPts val="100"/>
              </a:spcBef>
            </a:pPr>
            <a:r>
              <a:rPr lang="ja-JP" altLang="en-US" sz="1600" b="1">
                <a:solidFill>
                  <a:srgbClr val="0B3274"/>
                </a:solidFill>
                <a:latin typeface="Meiryo" panose="020B0604030504040204" pitchFamily="34" charset="-128"/>
                <a:ea typeface="Meiryo" panose="020B0604030504040204" pitchFamily="34" charset="-128"/>
              </a:rPr>
              <a:t>開発でのご支援</a:t>
            </a:r>
            <a:endParaRPr lang="ja-JP" altLang="en-US" sz="1600" b="1" i="0">
              <a:solidFill>
                <a:srgbClr val="0B3274"/>
              </a:solidFill>
              <a:effectLst/>
              <a:latin typeface="Meiryo" panose="020B0604030504040204" pitchFamily="34" charset="-128"/>
              <a:ea typeface="Meiryo" panose="020B0604030504040204" pitchFamily="34" charset="-128"/>
            </a:endParaRPr>
          </a:p>
        </p:txBody>
      </p:sp>
      <p:cxnSp>
        <p:nvCxnSpPr>
          <p:cNvPr id="29" name="Connector: Elbow 11">
            <a:extLst>
              <a:ext uri="{FF2B5EF4-FFF2-40B4-BE49-F238E27FC236}">
                <a16:creationId xmlns:a16="http://schemas.microsoft.com/office/drawing/2014/main" id="{36CCCEC0-C711-2B30-8906-ABEA429377C0}"/>
              </a:ext>
            </a:extLst>
          </p:cNvPr>
          <p:cNvCxnSpPr>
            <a:cxnSpLocks/>
            <a:stCxn id="23" idx="1"/>
            <a:endCxn id="24" idx="1"/>
          </p:cNvCxnSpPr>
          <p:nvPr/>
        </p:nvCxnSpPr>
        <p:spPr>
          <a:xfrm rot="10800000">
            <a:off x="5980115" y="2376359"/>
            <a:ext cx="295647" cy="1914685"/>
          </a:xfrm>
          <a:prstGeom prst="bentConnector2">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186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00C5E02-CF73-FD4E-A356-C8CAE4FE5DDC}"/>
              </a:ext>
            </a:extLst>
          </p:cNvPr>
          <p:cNvSpPr txBox="1"/>
          <p:nvPr/>
        </p:nvSpPr>
        <p:spPr>
          <a:xfrm>
            <a:off x="1016400" y="5850602"/>
            <a:ext cx="10159200" cy="215444"/>
          </a:xfrm>
          <a:prstGeom prst="rect">
            <a:avLst/>
          </a:prstGeom>
          <a:noFill/>
        </p:spPr>
        <p:txBody>
          <a:bodyPr wrap="square" lIns="91440" tIns="0" rIns="0" bIns="0" anchor="t">
            <a:spAutoFit/>
          </a:bodyPr>
          <a:lstStyle/>
          <a:p>
            <a:pPr algn="r"/>
            <a:r>
              <a:rPr lang="ja-JP" altLang="en-US" sz="1400">
                <a:solidFill>
                  <a:srgbClr val="1A1A1A"/>
                </a:solidFill>
                <a:latin typeface="Meiryo"/>
                <a:ea typeface="Meiryo"/>
              </a:rPr>
              <a:t>2025年12月</a:t>
            </a:r>
            <a:r>
              <a:rPr lang="ja-JP" altLang="en-US" sz="1400" b="0" i="0">
                <a:solidFill>
                  <a:srgbClr val="1A1A1A"/>
                </a:solidFill>
                <a:effectLst/>
                <a:latin typeface="Meiryo"/>
                <a:ea typeface="Meiryo"/>
              </a:rPr>
              <a:t>吉日</a:t>
            </a:r>
            <a:endParaRPr lang="ja-JP" altLang="en-US" sz="1400" b="0" i="0">
              <a:solidFill>
                <a:srgbClr val="1A1A1A"/>
              </a:solidFill>
              <a:latin typeface="Meiryo"/>
              <a:ea typeface="Meiryo"/>
            </a:endParaRPr>
          </a:p>
        </p:txBody>
      </p:sp>
      <p:sp>
        <p:nvSpPr>
          <p:cNvPr id="4" name="テキスト ボックス 3">
            <a:extLst>
              <a:ext uri="{FF2B5EF4-FFF2-40B4-BE49-F238E27FC236}">
                <a16:creationId xmlns:a16="http://schemas.microsoft.com/office/drawing/2014/main" id="{1888E3B2-0F52-4536-3872-50F8DF05FEF0}"/>
              </a:ext>
            </a:extLst>
          </p:cNvPr>
          <p:cNvSpPr txBox="1"/>
          <p:nvPr/>
        </p:nvSpPr>
        <p:spPr>
          <a:xfrm>
            <a:off x="1016400" y="1401878"/>
            <a:ext cx="10363447" cy="4242687"/>
          </a:xfrm>
          <a:prstGeom prst="rect">
            <a:avLst/>
          </a:prstGeom>
          <a:noFill/>
        </p:spPr>
        <p:txBody>
          <a:bodyPr wrap="square" lIns="0" tIns="0" rIns="0" bIns="0" rtlCol="0" anchor="t" anchorCtr="0">
            <a:noAutofit/>
          </a:bodyPr>
          <a:lstStyle/>
          <a:p>
            <a:pPr>
              <a:spcAft>
                <a:spcPts val="2000"/>
              </a:spcAft>
            </a:pPr>
            <a:r>
              <a:rPr lang="ja-JP" altLang="en-US" sz="1400">
                <a:solidFill>
                  <a:srgbClr val="1A1A1A"/>
                </a:solidFill>
                <a:latin typeface="Meiryo"/>
                <a:ea typeface="Meiryo"/>
              </a:rPr>
              <a:t>平素より大変お世話になっております。</a:t>
            </a:r>
            <a:br>
              <a:rPr lang="ja-JP" altLang="en-US" sz="1400">
                <a:latin typeface="Meiryo"/>
                <a:ea typeface="Meiryo"/>
              </a:rPr>
            </a:br>
            <a:r>
              <a:rPr lang="ja-JP" altLang="en-US" sz="1400">
                <a:solidFill>
                  <a:srgbClr val="1A1A1A"/>
                </a:solidFill>
                <a:latin typeface="Meiryo"/>
                <a:ea typeface="Meiryo"/>
              </a:rPr>
              <a:t>この度は、</a:t>
            </a:r>
            <a:r>
              <a:rPr lang="en" altLang="ja-JP" sz="1400" err="1">
                <a:solidFill>
                  <a:srgbClr val="1A1A1A"/>
                </a:solidFill>
                <a:latin typeface="Meiryo"/>
                <a:ea typeface="Meiryo"/>
              </a:rPr>
              <a:t>あしなが育英会</a:t>
            </a:r>
            <a:r>
              <a:rPr lang="ja-JP" altLang="en-US" sz="1400">
                <a:solidFill>
                  <a:srgbClr val="1A1A1A"/>
                </a:solidFill>
                <a:latin typeface="Meiryo"/>
                <a:ea typeface="Meiryo"/>
              </a:rPr>
              <a:t>様の「ホームページのリニューアル」に関するご提案の機会をいただき、心より感謝申し上げます。</a:t>
            </a:r>
            <a:endParaRPr lang="en-US" altLang="ja-JP" sz="1400">
              <a:solidFill>
                <a:srgbClr val="1A1A1A"/>
              </a:solidFill>
              <a:latin typeface="Meiryo"/>
              <a:ea typeface="Meiryo"/>
            </a:endParaRPr>
          </a:p>
          <a:p>
            <a:r>
              <a:rPr lang="ja-JP" altLang="en-US" sz="1400">
                <a:solidFill>
                  <a:srgbClr val="1A1A1A"/>
                </a:solidFill>
                <a:latin typeface="Meiryo"/>
                <a:ea typeface="Meiryo"/>
                <a:cs typeface="+mn-lt"/>
              </a:rPr>
              <a:t>本提案</a:t>
            </a:r>
            <a:r>
              <a:rPr lang="ja-JP" sz="1400">
                <a:solidFill>
                  <a:srgbClr val="1A1A1A"/>
                </a:solidFill>
                <a:latin typeface="Meiryo"/>
                <a:ea typeface="Meiryo"/>
                <a:cs typeface="+mn-lt"/>
              </a:rPr>
              <a:t>では、</a:t>
            </a:r>
            <a:r>
              <a:rPr lang="ja-JP" altLang="en-US" sz="1400">
                <a:solidFill>
                  <a:srgbClr val="1A1A1A"/>
                </a:solidFill>
                <a:latin typeface="Meiryo"/>
                <a:ea typeface="Meiryo"/>
                <a:cs typeface="+mn-lt"/>
              </a:rPr>
              <a:t>あし</a:t>
            </a:r>
            <a:r>
              <a:rPr lang="ja-JP" sz="1400">
                <a:solidFill>
                  <a:srgbClr val="1A1A1A"/>
                </a:solidFill>
                <a:latin typeface="Meiryo"/>
                <a:ea typeface="Meiryo"/>
                <a:cs typeface="+mn-lt"/>
              </a:rPr>
              <a:t>なが</a:t>
            </a:r>
            <a:r>
              <a:rPr lang="ja-JP" altLang="en-US" sz="1400">
                <a:solidFill>
                  <a:srgbClr val="1A1A1A"/>
                </a:solidFill>
                <a:latin typeface="Meiryo"/>
                <a:ea typeface="Meiryo"/>
                <a:cs typeface="+mn-lt"/>
              </a:rPr>
              <a:t>育英会様のホームページにつ</a:t>
            </a:r>
            <a:r>
              <a:rPr lang="ja-JP" sz="1400">
                <a:solidFill>
                  <a:srgbClr val="1A1A1A"/>
                </a:solidFill>
                <a:latin typeface="Meiryo"/>
                <a:ea typeface="Meiryo"/>
                <a:cs typeface="+mn-lt"/>
              </a:rPr>
              <a:t>いて、全面刷新ではなく、必要な領域に絞った部分的なリニューアルをご提</a:t>
            </a:r>
            <a:r>
              <a:rPr lang="ja-JP" altLang="en-US" sz="1400">
                <a:solidFill>
                  <a:srgbClr val="1A1A1A"/>
                </a:solidFill>
                <a:latin typeface="Meiryo"/>
                <a:ea typeface="Meiryo"/>
                <a:cs typeface="+mn-lt"/>
              </a:rPr>
              <a:t>案</a:t>
            </a:r>
            <a:r>
              <a:rPr lang="ja-JP" sz="1400">
                <a:solidFill>
                  <a:srgbClr val="1A1A1A"/>
                </a:solidFill>
                <a:latin typeface="Meiryo"/>
                <a:ea typeface="Meiryo"/>
                <a:cs typeface="+mn-lt"/>
              </a:rPr>
              <a:t>いたします。</a:t>
            </a:r>
            <a:br>
              <a:rPr lang="ja-JP" altLang="en-US" sz="1400">
                <a:solidFill>
                  <a:srgbClr val="1A1A1A"/>
                </a:solidFill>
                <a:latin typeface="Meiryo"/>
                <a:ea typeface="Meiryo"/>
                <a:cs typeface="+mn-lt"/>
              </a:rPr>
            </a:br>
            <a:endParaRPr lang="ja-JP" sz="1400">
              <a:latin typeface="Meiryo"/>
              <a:ea typeface="Meiryo"/>
              <a:cs typeface="+mn-lt"/>
            </a:endParaRPr>
          </a:p>
          <a:p>
            <a:r>
              <a:rPr lang="ja-JP" altLang="en-US" sz="1400">
                <a:solidFill>
                  <a:srgbClr val="1A1A1A"/>
                </a:solidFill>
                <a:latin typeface="Meiryo"/>
                <a:ea typeface="Meiryo"/>
                <a:cs typeface="+mn-lt"/>
              </a:rPr>
              <a:t>現行サイトには、</a:t>
            </a:r>
            <a:endParaRPr lang="ja-JP" altLang="en-US" sz="1400">
              <a:latin typeface="Meiryo"/>
              <a:ea typeface="Meiryo"/>
            </a:endParaRPr>
          </a:p>
          <a:p>
            <a:endParaRPr lang="ja-JP" altLang="en-US" sz="1400">
              <a:solidFill>
                <a:srgbClr val="1A1A1A"/>
              </a:solidFill>
              <a:latin typeface="Meiryo"/>
              <a:ea typeface="Meiryo"/>
              <a:cs typeface="+mn-lt"/>
            </a:endParaRPr>
          </a:p>
          <a:p>
            <a:pPr marL="628015" lvl="1" indent="-171450">
              <a:buFont typeface="Courier New"/>
              <a:buChar char="o"/>
            </a:pPr>
            <a:r>
              <a:rPr lang="ja-JP" altLang="en-US" sz="1400">
                <a:solidFill>
                  <a:srgbClr val="1A1A1A"/>
                </a:solidFill>
                <a:latin typeface="Meiryo"/>
                <a:ea typeface="Meiryo"/>
                <a:cs typeface="+mn-lt"/>
              </a:rPr>
              <a:t>奨学金を利用したい方</a:t>
            </a:r>
            <a:endParaRPr lang="ja-JP" altLang="en-US" sz="1400">
              <a:latin typeface="Meiryo"/>
              <a:ea typeface="Meiryo"/>
            </a:endParaRPr>
          </a:p>
          <a:p>
            <a:pPr marL="628015" lvl="1" indent="-171450">
              <a:buFont typeface="Courier New"/>
              <a:buChar char="o"/>
            </a:pPr>
            <a:r>
              <a:rPr lang="ja-JP" altLang="en-US" sz="1400">
                <a:solidFill>
                  <a:srgbClr val="1A1A1A"/>
                </a:solidFill>
                <a:latin typeface="Meiryo"/>
                <a:ea typeface="Meiryo"/>
                <a:cs typeface="+mn-lt"/>
              </a:rPr>
              <a:t>ご寄付を検討される方</a:t>
            </a:r>
            <a:endParaRPr lang="ja-JP" altLang="en-US" sz="1400">
              <a:latin typeface="Meiryo"/>
              <a:ea typeface="Meiryo"/>
            </a:endParaRPr>
          </a:p>
          <a:p>
            <a:pPr marL="628015" lvl="1" indent="-171450">
              <a:buFont typeface="Courier New"/>
              <a:buChar char="o"/>
            </a:pPr>
            <a:r>
              <a:rPr lang="ja-JP" altLang="en-US" sz="1400">
                <a:solidFill>
                  <a:srgbClr val="1A1A1A"/>
                </a:solidFill>
                <a:latin typeface="Meiryo"/>
                <a:ea typeface="Meiryo"/>
                <a:cs typeface="+mn-lt"/>
              </a:rPr>
              <a:t>その他、情報収集を目的とした方</a:t>
            </a:r>
            <a:endParaRPr lang="ja-JP" sz="1400">
              <a:solidFill>
                <a:srgbClr val="000000"/>
              </a:solidFill>
              <a:latin typeface="Meiryo"/>
              <a:ea typeface="Meiryo"/>
              <a:cs typeface="+mn-lt"/>
            </a:endParaRPr>
          </a:p>
          <a:p>
            <a:pPr marL="628015" lvl="1" indent="-171450">
              <a:buFont typeface="Courier New"/>
              <a:buChar char="o"/>
            </a:pPr>
            <a:endParaRPr lang="ja-JP" altLang="en-US" sz="1400">
              <a:solidFill>
                <a:srgbClr val="1A1A1A"/>
              </a:solidFill>
              <a:latin typeface="Meiryo"/>
              <a:ea typeface="Meiryo"/>
              <a:cs typeface="+mn-lt"/>
            </a:endParaRPr>
          </a:p>
          <a:p>
            <a:r>
              <a:rPr lang="ja-JP" altLang="en-US" sz="1400">
                <a:solidFill>
                  <a:srgbClr val="1A1A1A"/>
                </a:solidFill>
                <a:latin typeface="Meiryo"/>
                <a:ea typeface="Meiryo"/>
                <a:cs typeface="+mn-lt"/>
              </a:rPr>
              <a:t>といった、異なる目的を持つ利用者が訪れています。</a:t>
            </a:r>
            <a:br>
              <a:rPr lang="ja-JP" altLang="en-US" sz="1400">
                <a:solidFill>
                  <a:srgbClr val="1A1A1A"/>
                </a:solidFill>
                <a:latin typeface="Meiryo"/>
                <a:ea typeface="Meiryo"/>
                <a:cs typeface="+mn-lt"/>
              </a:rPr>
            </a:br>
            <a:br>
              <a:rPr lang="ja-JP" altLang="en-US" sz="1400">
                <a:latin typeface="Meiryo"/>
                <a:ea typeface="Meiryo"/>
                <a:cs typeface="+mn-lt"/>
              </a:rPr>
            </a:br>
            <a:r>
              <a:rPr lang="ja-JP" sz="1400">
                <a:solidFill>
                  <a:srgbClr val="1A1A1A"/>
                </a:solidFill>
                <a:latin typeface="Meiryo"/>
                <a:ea typeface="Meiryo"/>
                <a:cs typeface="+mn-lt"/>
              </a:rPr>
              <a:t>本提</a:t>
            </a:r>
            <a:r>
              <a:rPr lang="ja-JP" altLang="en-US" sz="1400">
                <a:solidFill>
                  <a:srgbClr val="1A1A1A"/>
                </a:solidFill>
                <a:latin typeface="Meiryo"/>
                <a:ea typeface="Meiryo"/>
                <a:cs typeface="+mn-lt"/>
              </a:rPr>
              <a:t>案では</a:t>
            </a:r>
            <a:r>
              <a:rPr lang="ja-JP" sz="1400">
                <a:solidFill>
                  <a:srgbClr val="1A1A1A"/>
                </a:solidFill>
                <a:latin typeface="Meiryo"/>
                <a:ea typeface="Meiryo"/>
                <a:cs typeface="+mn-lt"/>
              </a:rPr>
              <a:t>、</a:t>
            </a:r>
            <a:r>
              <a:rPr lang="ja-JP" altLang="en-US" sz="1400">
                <a:solidFill>
                  <a:srgbClr val="1A1A1A"/>
                </a:solidFill>
                <a:latin typeface="Meiryo"/>
                <a:ea typeface="Meiryo"/>
                <a:cs typeface="+mn-lt"/>
              </a:rPr>
              <a:t>それぞれ</a:t>
            </a:r>
            <a:r>
              <a:rPr lang="ja-JP" sz="1400">
                <a:solidFill>
                  <a:srgbClr val="1A1A1A"/>
                </a:solidFill>
                <a:latin typeface="Meiryo"/>
                <a:ea typeface="Meiryo"/>
                <a:cs typeface="+mn-lt"/>
              </a:rPr>
              <a:t>の</a:t>
            </a:r>
            <a:r>
              <a:rPr lang="ja-JP" altLang="en-US" sz="1400">
                <a:solidFill>
                  <a:srgbClr val="1A1A1A"/>
                </a:solidFill>
                <a:latin typeface="Meiryo"/>
                <a:ea typeface="Meiryo"/>
                <a:cs typeface="+mn-lt"/>
              </a:rPr>
              <a:t>利用目的</a:t>
            </a:r>
            <a:r>
              <a:rPr lang="ja-JP" sz="1400">
                <a:solidFill>
                  <a:srgbClr val="1A1A1A"/>
                </a:solidFill>
                <a:latin typeface="Meiryo"/>
                <a:ea typeface="Meiryo"/>
                <a:cs typeface="+mn-lt"/>
              </a:rPr>
              <a:t>に</a:t>
            </a:r>
            <a:r>
              <a:rPr lang="ja-JP" altLang="en-US" sz="1400">
                <a:solidFill>
                  <a:srgbClr val="1A1A1A"/>
                </a:solidFill>
                <a:latin typeface="Meiryo"/>
                <a:ea typeface="Meiryo"/>
                <a:cs typeface="+mn-lt"/>
              </a:rPr>
              <a:t>応じた</a:t>
            </a:r>
            <a:r>
              <a:rPr lang="ja-JP" sz="1400">
                <a:solidFill>
                  <a:srgbClr val="1A1A1A"/>
                </a:solidFill>
                <a:latin typeface="Meiryo"/>
                <a:ea typeface="Meiryo"/>
                <a:cs typeface="+mn-lt"/>
              </a:rPr>
              <a:t>分かりやす</a:t>
            </a:r>
            <a:r>
              <a:rPr lang="ja-JP" altLang="en-US" sz="1400">
                <a:solidFill>
                  <a:srgbClr val="1A1A1A"/>
                </a:solidFill>
                <a:latin typeface="Meiryo"/>
                <a:ea typeface="Meiryo"/>
                <a:cs typeface="+mn-lt"/>
              </a:rPr>
              <a:t>い入口設計と情報整理を行う</a:t>
            </a:r>
            <a:r>
              <a:rPr lang="ja-JP" sz="1400">
                <a:solidFill>
                  <a:srgbClr val="1A1A1A"/>
                </a:solidFill>
                <a:latin typeface="Meiryo"/>
                <a:ea typeface="Meiryo"/>
                <a:cs typeface="+mn-lt"/>
              </a:rPr>
              <a:t>ことで、利用者の迷いを減らし、</a:t>
            </a:r>
            <a:br>
              <a:rPr lang="ja-JP" sz="1400">
                <a:latin typeface="Meiryo"/>
                <a:ea typeface="Meiryo"/>
                <a:cs typeface="+mn-lt"/>
              </a:rPr>
            </a:br>
            <a:r>
              <a:rPr lang="ja-JP" sz="1400">
                <a:solidFill>
                  <a:srgbClr val="1A1A1A"/>
                </a:solidFill>
                <a:latin typeface="Meiryo"/>
                <a:ea typeface="Meiryo"/>
                <a:cs typeface="+mn-lt"/>
              </a:rPr>
              <a:t>あわせて職員の皆様の更新・運用負荷を軽減することを目的としています。</a:t>
            </a:r>
            <a:endParaRPr lang="ja-JP" sz="1400">
              <a:latin typeface="Meiryo"/>
              <a:ea typeface="Meiryo"/>
              <a:cs typeface="+mn-lt"/>
            </a:endParaRPr>
          </a:p>
          <a:p>
            <a:endParaRPr lang="ja-JP" sz="1400">
              <a:solidFill>
                <a:srgbClr val="1A1A1A"/>
              </a:solidFill>
              <a:latin typeface="Meiryo"/>
              <a:ea typeface="Meiryo"/>
              <a:cs typeface="Calibri"/>
            </a:endParaRPr>
          </a:p>
          <a:p>
            <a:r>
              <a:rPr lang="ja-JP" altLang="en-US" sz="1400">
                <a:solidFill>
                  <a:srgbClr val="1A1A1A"/>
                </a:solidFill>
                <a:latin typeface="Meiryo"/>
                <a:ea typeface="Meiryo"/>
                <a:cs typeface="Calibri"/>
              </a:rPr>
              <a:t>引き続き、貴会のご活動に寄り添いながら、最適な形で支援を進めてまいります。</a:t>
            </a:r>
            <a:endParaRPr lang="ja-JP" altLang="en-US" sz="1400">
              <a:solidFill>
                <a:srgbClr val="000000"/>
              </a:solidFill>
              <a:latin typeface="Meiryo"/>
              <a:ea typeface="Meiryo"/>
              <a:cs typeface="Calibri"/>
            </a:endParaRPr>
          </a:p>
          <a:p>
            <a:pPr>
              <a:spcAft>
                <a:spcPts val="2000"/>
              </a:spcAft>
            </a:pPr>
            <a:r>
              <a:rPr lang="ja-JP" altLang="en-US" sz="1400">
                <a:solidFill>
                  <a:srgbClr val="1A1A1A"/>
                </a:solidFill>
                <a:latin typeface="Meiryo"/>
                <a:ea typeface="Meiryo"/>
                <a:cs typeface="Calibri"/>
              </a:rPr>
              <a:t>今後とも何卒よろしくお願い申し上げます。敬具</a:t>
            </a:r>
            <a:endParaRPr lang="ja-JP" altLang="en-US" sz="1400">
              <a:cs typeface="Calibri"/>
            </a:endParaRPr>
          </a:p>
          <a:p>
            <a:pPr>
              <a:lnSpc>
                <a:spcPct val="150000"/>
              </a:lnSpc>
            </a:pPr>
            <a:endParaRPr lang="ja-JP" sz="1400">
              <a:solidFill>
                <a:srgbClr val="1A1A1A"/>
              </a:solidFill>
              <a:latin typeface="Meiryo"/>
              <a:ea typeface="Meiryo"/>
              <a:cs typeface="Calibri"/>
            </a:endParaRPr>
          </a:p>
          <a:p>
            <a:pPr>
              <a:lnSpc>
                <a:spcPct val="150000"/>
              </a:lnSpc>
              <a:spcAft>
                <a:spcPts val="2000"/>
              </a:spcAft>
            </a:pPr>
            <a:endParaRPr lang="ja-JP" altLang="en-US" sz="1400">
              <a:solidFill>
                <a:srgbClr val="1A1A1A"/>
              </a:solidFill>
              <a:latin typeface="Meiryo"/>
              <a:ea typeface="Meiryo"/>
              <a:cs typeface="Calibri"/>
            </a:endParaRPr>
          </a:p>
        </p:txBody>
      </p:sp>
      <p:sp>
        <p:nvSpPr>
          <p:cNvPr id="2" name="テキスト ボックス 1">
            <a:extLst>
              <a:ext uri="{FF2B5EF4-FFF2-40B4-BE49-F238E27FC236}">
                <a16:creationId xmlns:a16="http://schemas.microsoft.com/office/drawing/2014/main" id="{47B2BC01-AC3B-F95B-1356-CE1F2C5F7F70}"/>
              </a:ext>
            </a:extLst>
          </p:cNvPr>
          <p:cNvSpPr txBox="1"/>
          <p:nvPr/>
        </p:nvSpPr>
        <p:spPr>
          <a:xfrm>
            <a:off x="5480447" y="703155"/>
            <a:ext cx="1231106" cy="442035"/>
          </a:xfrm>
          <a:prstGeom prst="rect">
            <a:avLst/>
          </a:prstGeom>
          <a:noFill/>
        </p:spPr>
        <p:txBody>
          <a:bodyPr wrap="none" lIns="0" tIns="72000" rIns="0" bIns="0" rtlCol="0" anchor="ctr" anchorCtr="1">
            <a:spAutoFit/>
          </a:bodyPr>
          <a:lstStyle/>
          <a:p>
            <a:pPr>
              <a:lnSpc>
                <a:spcPct val="100000"/>
              </a:lnSpc>
            </a:pPr>
            <a:r>
              <a:rPr kumimoji="1" lang="ja-JP" altLang="en-US" sz="2400" b="1">
                <a:solidFill>
                  <a:srgbClr val="1A1A1A"/>
                </a:solidFill>
                <a:effectLst/>
                <a:latin typeface="Meiryo" panose="020B0604030504040204" pitchFamily="34" charset="-128"/>
                <a:ea typeface="Meiryo" panose="020B0604030504040204" pitchFamily="34" charset="-128"/>
              </a:rPr>
              <a:t>はじめに</a:t>
            </a:r>
            <a:endParaRPr kumimoji="1" lang="ja-JP" altLang="en-US" sz="2400" b="1">
              <a:solidFill>
                <a:srgbClr val="1A1A1A"/>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373C50D7-D511-3F62-CF30-E943D7B9DAE9}"/>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a:t>
            </a:fld>
            <a:endParaRPr lang="ja-JP" altLang="en-US"/>
          </a:p>
        </p:txBody>
      </p:sp>
    </p:spTree>
    <p:extLst>
      <p:ext uri="{BB962C8B-B14F-4D97-AF65-F5344CB8AC3E}">
        <p14:creationId xmlns:p14="http://schemas.microsoft.com/office/powerpoint/2010/main" val="1740512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523F8-43E7-7BA0-9AA7-3F17044CA5E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C05339C-D300-32A8-D86B-E75B5E18FE00}"/>
              </a:ext>
            </a:extLst>
          </p:cNvPr>
          <p:cNvSpPr txBox="1"/>
          <p:nvPr/>
        </p:nvSpPr>
        <p:spPr>
          <a:xfrm>
            <a:off x="539557" y="146078"/>
            <a:ext cx="2019784" cy="263918"/>
          </a:xfrm>
          <a:prstGeom prst="rect">
            <a:avLst/>
          </a:prstGeom>
          <a:noFill/>
        </p:spPr>
        <p:txBody>
          <a:bodyPr wrap="none" lIns="0" tIns="0" rIns="0" bIns="0" rtlCol="0">
            <a:spAutoFit/>
          </a:bodyPr>
          <a:lstStyle/>
          <a:p>
            <a:pPr>
              <a:lnSpc>
                <a:spcPct val="130000"/>
              </a:lnSpc>
              <a:tabLst>
                <a:tab pos="540000" algn="l"/>
              </a:tabLst>
            </a:pPr>
            <a:r>
              <a:rPr kumimoji="1" lang="en-US" altLang="ja-JP" sz="1400" b="0" i="0">
                <a:solidFill>
                  <a:schemeClr val="bg1"/>
                </a:solidFill>
                <a:latin typeface="Meiryo" panose="020B0604030504040204" pitchFamily="34" charset="-128"/>
                <a:ea typeface="Meiryo" panose="020B0604030504040204" pitchFamily="34" charset="-128"/>
              </a:rPr>
              <a:t>04</a:t>
            </a:r>
            <a:r>
              <a:rPr kumimoji="1" lang="ja-JP" altLang="en-US" sz="1400" b="0" i="0">
                <a:solidFill>
                  <a:schemeClr val="bg1"/>
                </a:solidFill>
                <a:latin typeface="Meiryo" panose="020B0604030504040204" pitchFamily="34" charset="-128"/>
                <a:ea typeface="Meiryo" panose="020B0604030504040204" pitchFamily="34" charset="-128"/>
              </a:rPr>
              <a:t>　スケジュール、体制</a:t>
            </a:r>
          </a:p>
        </p:txBody>
      </p:sp>
      <p:sp>
        <p:nvSpPr>
          <p:cNvPr id="6" name="スライド番号プレースホルダー 5">
            <a:extLst>
              <a:ext uri="{FF2B5EF4-FFF2-40B4-BE49-F238E27FC236}">
                <a16:creationId xmlns:a16="http://schemas.microsoft.com/office/drawing/2014/main" id="{19B23240-0451-AFC6-8BEC-7F62FA6C6D1F}"/>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20</a:t>
            </a:fld>
            <a:endParaRPr lang="ja-JP" altLang="en-US"/>
          </a:p>
        </p:txBody>
      </p:sp>
      <p:sp>
        <p:nvSpPr>
          <p:cNvPr id="15" name="テキスト ボックス 14">
            <a:extLst>
              <a:ext uri="{FF2B5EF4-FFF2-40B4-BE49-F238E27FC236}">
                <a16:creationId xmlns:a16="http://schemas.microsoft.com/office/drawing/2014/main" id="{4617FE5C-DC1D-95B8-BD2D-36410ABA01FE}"/>
              </a:ext>
            </a:extLst>
          </p:cNvPr>
          <p:cNvSpPr txBox="1"/>
          <p:nvPr/>
        </p:nvSpPr>
        <p:spPr>
          <a:xfrm>
            <a:off x="1053381" y="845112"/>
            <a:ext cx="1538883"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i="0">
                <a:solidFill>
                  <a:srgbClr val="0B3274"/>
                </a:solidFill>
                <a:effectLst/>
                <a:latin typeface="Meiryo"/>
                <a:ea typeface="Meiryo"/>
              </a:rPr>
              <a:t>進行イメージ</a:t>
            </a:r>
            <a:endParaRPr lang="en-US" altLang="ja-JP" sz="2000" b="1" i="0">
              <a:solidFill>
                <a:srgbClr val="0B3274"/>
              </a:solidFill>
              <a:effectLst/>
              <a:latin typeface="Meiryo" panose="020B0604030504040204" pitchFamily="34" charset="-128"/>
              <a:ea typeface="Meiryo" panose="020B0604030504040204" pitchFamily="34" charset="-128"/>
            </a:endParaRPr>
          </a:p>
        </p:txBody>
      </p:sp>
      <p:graphicFrame>
        <p:nvGraphicFramePr>
          <p:cNvPr id="5" name="Table 4">
            <a:extLst>
              <a:ext uri="{FF2B5EF4-FFF2-40B4-BE49-F238E27FC236}">
                <a16:creationId xmlns:a16="http://schemas.microsoft.com/office/drawing/2014/main" id="{3C7C5449-26D3-38FF-C6AD-0CBE29B5461C}"/>
              </a:ext>
            </a:extLst>
          </p:cNvPr>
          <p:cNvGraphicFramePr>
            <a:graphicFrameLocks noGrp="1"/>
          </p:cNvGraphicFramePr>
          <p:nvPr>
            <p:extLst>
              <p:ext uri="{D42A27DB-BD31-4B8C-83A1-F6EECF244321}">
                <p14:modId xmlns:p14="http://schemas.microsoft.com/office/powerpoint/2010/main" val="3840182829"/>
              </p:ext>
            </p:extLst>
          </p:nvPr>
        </p:nvGraphicFramePr>
        <p:xfrm>
          <a:off x="780585" y="1416691"/>
          <a:ext cx="10914229" cy="4277159"/>
        </p:xfrm>
        <a:graphic>
          <a:graphicData uri="http://schemas.openxmlformats.org/drawingml/2006/table">
            <a:tbl>
              <a:tblPr bandRow="1">
                <a:tableStyleId>{5C22544A-7EE6-4342-B048-85BDC9FD1C3A}</a:tableStyleId>
              </a:tblPr>
              <a:tblGrid>
                <a:gridCol w="2041071">
                  <a:extLst>
                    <a:ext uri="{9D8B030D-6E8A-4147-A177-3AD203B41FA5}">
                      <a16:colId xmlns:a16="http://schemas.microsoft.com/office/drawing/2014/main" val="2531822448"/>
                    </a:ext>
                  </a:extLst>
                </a:gridCol>
                <a:gridCol w="633797">
                  <a:extLst>
                    <a:ext uri="{9D8B030D-6E8A-4147-A177-3AD203B41FA5}">
                      <a16:colId xmlns:a16="http://schemas.microsoft.com/office/drawing/2014/main" val="481494093"/>
                    </a:ext>
                  </a:extLst>
                </a:gridCol>
                <a:gridCol w="633797">
                  <a:extLst>
                    <a:ext uri="{9D8B030D-6E8A-4147-A177-3AD203B41FA5}">
                      <a16:colId xmlns:a16="http://schemas.microsoft.com/office/drawing/2014/main" val="2670047024"/>
                    </a:ext>
                  </a:extLst>
                </a:gridCol>
                <a:gridCol w="633797">
                  <a:extLst>
                    <a:ext uri="{9D8B030D-6E8A-4147-A177-3AD203B41FA5}">
                      <a16:colId xmlns:a16="http://schemas.microsoft.com/office/drawing/2014/main" val="3532596686"/>
                    </a:ext>
                  </a:extLst>
                </a:gridCol>
                <a:gridCol w="633797">
                  <a:extLst>
                    <a:ext uri="{9D8B030D-6E8A-4147-A177-3AD203B41FA5}">
                      <a16:colId xmlns:a16="http://schemas.microsoft.com/office/drawing/2014/main" val="2423877963"/>
                    </a:ext>
                  </a:extLst>
                </a:gridCol>
                <a:gridCol w="633797">
                  <a:extLst>
                    <a:ext uri="{9D8B030D-6E8A-4147-A177-3AD203B41FA5}">
                      <a16:colId xmlns:a16="http://schemas.microsoft.com/office/drawing/2014/main" val="3334713814"/>
                    </a:ext>
                  </a:extLst>
                </a:gridCol>
                <a:gridCol w="633797">
                  <a:extLst>
                    <a:ext uri="{9D8B030D-6E8A-4147-A177-3AD203B41FA5}">
                      <a16:colId xmlns:a16="http://schemas.microsoft.com/office/drawing/2014/main" val="3068102889"/>
                    </a:ext>
                  </a:extLst>
                </a:gridCol>
                <a:gridCol w="633797">
                  <a:extLst>
                    <a:ext uri="{9D8B030D-6E8A-4147-A177-3AD203B41FA5}">
                      <a16:colId xmlns:a16="http://schemas.microsoft.com/office/drawing/2014/main" val="690677775"/>
                    </a:ext>
                  </a:extLst>
                </a:gridCol>
                <a:gridCol w="633797">
                  <a:extLst>
                    <a:ext uri="{9D8B030D-6E8A-4147-A177-3AD203B41FA5}">
                      <a16:colId xmlns:a16="http://schemas.microsoft.com/office/drawing/2014/main" val="998981473"/>
                    </a:ext>
                  </a:extLst>
                </a:gridCol>
                <a:gridCol w="633797">
                  <a:extLst>
                    <a:ext uri="{9D8B030D-6E8A-4147-A177-3AD203B41FA5}">
                      <a16:colId xmlns:a16="http://schemas.microsoft.com/office/drawing/2014/main" val="87848449"/>
                    </a:ext>
                  </a:extLst>
                </a:gridCol>
                <a:gridCol w="633797">
                  <a:extLst>
                    <a:ext uri="{9D8B030D-6E8A-4147-A177-3AD203B41FA5}">
                      <a16:colId xmlns:a16="http://schemas.microsoft.com/office/drawing/2014/main" val="2139994188"/>
                    </a:ext>
                  </a:extLst>
                </a:gridCol>
                <a:gridCol w="633797">
                  <a:extLst>
                    <a:ext uri="{9D8B030D-6E8A-4147-A177-3AD203B41FA5}">
                      <a16:colId xmlns:a16="http://schemas.microsoft.com/office/drawing/2014/main" val="883304706"/>
                    </a:ext>
                  </a:extLst>
                </a:gridCol>
                <a:gridCol w="633797">
                  <a:extLst>
                    <a:ext uri="{9D8B030D-6E8A-4147-A177-3AD203B41FA5}">
                      <a16:colId xmlns:a16="http://schemas.microsoft.com/office/drawing/2014/main" val="1213854641"/>
                    </a:ext>
                  </a:extLst>
                </a:gridCol>
                <a:gridCol w="633797">
                  <a:extLst>
                    <a:ext uri="{9D8B030D-6E8A-4147-A177-3AD203B41FA5}">
                      <a16:colId xmlns:a16="http://schemas.microsoft.com/office/drawing/2014/main" val="4259513706"/>
                    </a:ext>
                  </a:extLst>
                </a:gridCol>
                <a:gridCol w="633797">
                  <a:extLst>
                    <a:ext uri="{9D8B030D-6E8A-4147-A177-3AD203B41FA5}">
                      <a16:colId xmlns:a16="http://schemas.microsoft.com/office/drawing/2014/main" val="1383504887"/>
                    </a:ext>
                  </a:extLst>
                </a:gridCol>
              </a:tblGrid>
              <a:tr h="340178">
                <a:tc rowSpan="2">
                  <a:txBody>
                    <a:bodyPr/>
                    <a:lstStyle/>
                    <a:p>
                      <a:pPr lvl="0" algn="ctr">
                        <a:lnSpc>
                          <a:spcPts val="1650"/>
                        </a:lnSpc>
                        <a:buNone/>
                      </a:pPr>
                      <a:r>
                        <a:rPr lang="ja-JP" altLang="en-US" sz="1050">
                          <a:solidFill>
                            <a:srgbClr val="FFFFFF"/>
                          </a:solidFill>
                          <a:effectLst/>
                          <a:ea typeface="Meiryo"/>
                        </a:rPr>
                        <a:t>作業内容</a:t>
                      </a:r>
                      <a:endParaRPr lang="ja-JP" altLang="en-US">
                        <a:effectLst/>
                      </a:endParaRPr>
                    </a:p>
                  </a:txBody>
                  <a:tcPr anchor="ctr">
                    <a:lnL w="9524">
                      <a:solidFill>
                        <a:srgbClr val="D9D9D9"/>
                      </a:solidFill>
                    </a:lnL>
                    <a:lnR w="9524">
                      <a:solidFill>
                        <a:srgbClr val="D9D9D9"/>
                      </a:solidFill>
                    </a:lnR>
                    <a:lnT w="9524">
                      <a:solidFill>
                        <a:srgbClr val="D9D9D9"/>
                      </a:solidFill>
                    </a:lnT>
                    <a:lnB w="9525" cap="flat" cmpd="sng" algn="ctr">
                      <a:solidFill>
                        <a:srgbClr val="D9D9D9"/>
                      </a:solidFill>
                      <a:prstDash val="solid"/>
                      <a:round/>
                      <a:headEnd type="none" w="med" len="med"/>
                      <a:tailEnd type="none" w="med" len="med"/>
                    </a:lnB>
                    <a:solidFill>
                      <a:srgbClr val="3963AF"/>
                    </a:solidFill>
                  </a:tcPr>
                </a:tc>
                <a:tc>
                  <a:txBody>
                    <a:bodyPr/>
                    <a:lstStyle/>
                    <a:p>
                      <a:pPr lvl="0" algn="ctr">
                        <a:lnSpc>
                          <a:spcPct val="100000"/>
                        </a:lnSpc>
                        <a:buNone/>
                      </a:pPr>
                      <a:r>
                        <a:rPr lang="ja-JP" altLang="en-US" sz="800">
                          <a:solidFill>
                            <a:srgbClr val="FFFFFF"/>
                          </a:solidFill>
                          <a:effectLst/>
                          <a:ea typeface="Meiryo"/>
                        </a:rPr>
                        <a:t>要件定義</a:t>
                      </a:r>
                    </a:p>
                  </a:txBody>
                  <a:tcPr anchor="ctr">
                    <a:lnL w="9524">
                      <a:solidFill>
                        <a:srgbClr val="D9D9D9"/>
                      </a:solidFill>
                    </a:lnL>
                    <a:lnR w="9524">
                      <a:solidFill>
                        <a:srgbClr val="D9D9D9"/>
                      </a:solidFill>
                    </a:lnR>
                    <a:lnT w="9524">
                      <a:solidFill>
                        <a:srgbClr val="D9D9D9"/>
                      </a:solidFill>
                    </a:lnT>
                    <a:lnB w="9524">
                      <a:solidFill>
                        <a:srgbClr val="D9D9D9"/>
                      </a:solidFill>
                    </a:lnB>
                    <a:solidFill>
                      <a:srgbClr val="3963AF"/>
                    </a:solidFill>
                  </a:tcPr>
                </a:tc>
                <a:tc gridSpan="4">
                  <a:txBody>
                    <a:bodyPr/>
                    <a:lstStyle/>
                    <a:p>
                      <a:pPr lvl="0" algn="l">
                        <a:lnSpc>
                          <a:spcPct val="100000"/>
                        </a:lnSpc>
                        <a:spcBef>
                          <a:spcPts val="0"/>
                        </a:spcBef>
                        <a:spcAft>
                          <a:spcPts val="0"/>
                        </a:spcAft>
                        <a:buNone/>
                      </a:pPr>
                      <a:r>
                        <a:rPr lang="ja-JP" altLang="en-US" sz="800" b="0" i="0" u="none" strike="noStrike" noProof="0">
                          <a:solidFill>
                            <a:schemeClr val="bg1"/>
                          </a:solidFill>
                          <a:effectLst/>
                          <a:latin typeface="Meiryo"/>
                          <a:ea typeface="Meiryo"/>
                        </a:rPr>
                        <a:t>情報設計＆デザイン</a:t>
                      </a:r>
                      <a:endParaRPr lang="en-US" altLang="ja-JP" sz="800">
                        <a:solidFill>
                          <a:schemeClr val="bg1"/>
                        </a:solidFill>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solidFill>
                      <a:srgbClr val="3963AF"/>
                    </a:solidFill>
                  </a:tcPr>
                </a:tc>
                <a:tc hMerge="1">
                  <a:txBody>
                    <a:bodyPr/>
                    <a:lstStyle/>
                    <a:p>
                      <a:endParaRPr lang="en-US" altLang="ja-JP"/>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hMerge="1">
                  <a:txBody>
                    <a:bodyPr/>
                    <a:lstStyle/>
                    <a:p>
                      <a:endParaRPr lang="en-US" altLang="ja-JP"/>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hMerge="1">
                  <a:txBody>
                    <a:bodyPr/>
                    <a:lstStyle/>
                    <a:p>
                      <a:endParaRPr lang="en-US" altLang="ja-JP"/>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gridSpan="8">
                  <a:txBody>
                    <a:bodyPr/>
                    <a:lstStyle/>
                    <a:p>
                      <a:pPr lvl="0" algn="l">
                        <a:lnSpc>
                          <a:spcPct val="100000"/>
                        </a:lnSpc>
                        <a:buNone/>
                      </a:pPr>
                      <a:r>
                        <a:rPr lang="ja-JP" altLang="en-US" sz="800" b="0" i="0" u="none" strike="noStrike" noProof="0">
                          <a:solidFill>
                            <a:srgbClr val="FFFFFF"/>
                          </a:solidFill>
                          <a:effectLst/>
                          <a:latin typeface="Meiryo"/>
                          <a:ea typeface="Meiryo"/>
                        </a:rPr>
                        <a:t>実装支援</a:t>
                      </a:r>
                      <a:endParaRPr lang="en-US" altLang="ja-JP"/>
                    </a:p>
                  </a:txBody>
                  <a:tcPr anchor="ctr">
                    <a:lnL w="9524">
                      <a:solidFill>
                        <a:srgbClr val="D9D9D9"/>
                      </a:solidFill>
                    </a:lnL>
                    <a:lnR w="9524">
                      <a:solidFill>
                        <a:srgbClr val="D9D9D9"/>
                      </a:solidFill>
                    </a:lnR>
                    <a:lnT w="9524">
                      <a:solidFill>
                        <a:srgbClr val="D9D9D9"/>
                      </a:solidFill>
                    </a:lnT>
                    <a:lnB w="9524">
                      <a:solidFill>
                        <a:srgbClr val="D9D9D9"/>
                      </a:solidFill>
                    </a:lnB>
                    <a:solidFill>
                      <a:srgbClr val="3963AF"/>
                    </a:solidFill>
                  </a:tcPr>
                </a:tc>
                <a:tc hMerge="1">
                  <a:txBody>
                    <a:bodyPr/>
                    <a:lstStyle/>
                    <a:p>
                      <a:endParaRPr lang="en-US" altLang="ja-JP"/>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hMerge="1">
                  <a:txBody>
                    <a:bodyPr/>
                    <a:lstStyle/>
                    <a:p>
                      <a:endParaRPr lang="en-US" altLang="ja-JP"/>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hMerge="1">
                  <a:txBody>
                    <a:bodyPr/>
                    <a:lstStyle/>
                    <a:p>
                      <a:endParaRPr lang="en-US" altLang="ja-JP"/>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hMerge="1">
                  <a:txBody>
                    <a:bodyPr/>
                    <a:lstStyle/>
                    <a:p>
                      <a:endParaRPr lang="en-US"/>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hMerge="1">
                  <a:txBody>
                    <a:bodyPr/>
                    <a:lstStyle/>
                    <a:p>
                      <a:endParaRPr lang="en-US" altLang="ja-JP"/>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hMerge="1">
                  <a:txBody>
                    <a:bodyPr/>
                    <a:lstStyle/>
                    <a:p>
                      <a:endParaRPr lang="en-US"/>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hMerge="1">
                  <a:txBody>
                    <a:bodyPr/>
                    <a:lstStyle/>
                    <a:p>
                      <a:endParaRPr lang="en-US"/>
                    </a:p>
                  </a:txBody>
                  <a:tcPr anchor="ctr">
                    <a:lnL w="9524">
                      <a:solidFill>
                        <a:srgbClr val="D9D9D9"/>
                      </a:solidFill>
                    </a:lnL>
                    <a:lnR w="9524">
                      <a:solidFill>
                        <a:srgbClr val="D9D9D9"/>
                      </a:solidFill>
                    </a:lnR>
                    <a:lnT w="9524">
                      <a:solidFill>
                        <a:srgbClr val="D9D9D9"/>
                      </a:solidFill>
                    </a:lnT>
                    <a:lnB w="9524">
                      <a:solidFill>
                        <a:srgbClr val="D9D9D9"/>
                      </a:solidFill>
                    </a:lnB>
                    <a:solidFill>
                      <a:srgbClr val="658FCE"/>
                    </a:solidFill>
                  </a:tcPr>
                </a:tc>
                <a:tc>
                  <a:txBody>
                    <a:bodyPr/>
                    <a:lstStyle/>
                    <a:p>
                      <a:pPr lvl="0" algn="ctr">
                        <a:lnSpc>
                          <a:spcPct val="100000"/>
                        </a:lnSpc>
                        <a:buNone/>
                      </a:pPr>
                      <a:r>
                        <a:rPr lang="ja-JP" sz="800" b="0" i="0" u="none" strike="noStrike" noProof="0">
                          <a:solidFill>
                            <a:srgbClr val="FFFFFF"/>
                          </a:solidFill>
                          <a:effectLst/>
                          <a:latin typeface="Meiryo"/>
                          <a:ea typeface="Meiryo"/>
                        </a:rPr>
                        <a:t>ブラウザ</a:t>
                      </a:r>
                      <a:r>
                        <a:rPr lang="ja-JP" altLang="en-US" sz="800" b="0" i="0" u="none" strike="noStrike" noProof="0">
                          <a:solidFill>
                            <a:srgbClr val="FFFFFF"/>
                          </a:solidFill>
                          <a:effectLst/>
                          <a:latin typeface="Meiryo"/>
                          <a:ea typeface="Meiryo"/>
                        </a:rPr>
                        <a:t>チェック</a:t>
                      </a:r>
                      <a:r>
                        <a:rPr lang="ja-JP" sz="800" b="0" i="0" u="none" strike="noStrike" noProof="0">
                          <a:solidFill>
                            <a:srgbClr val="FFFFFF"/>
                          </a:solidFill>
                          <a:effectLst/>
                          <a:latin typeface="Meiryo"/>
                          <a:ea typeface="Meiryo"/>
                        </a:rPr>
                        <a:t>​</a:t>
                      </a:r>
                      <a:endParaRPr lang="en-US"/>
                    </a:p>
                  </a:txBody>
                  <a:tcPr anchor="ctr">
                    <a:lnL w="9524">
                      <a:solidFill>
                        <a:srgbClr val="D9D9D9"/>
                      </a:solidFill>
                    </a:lnL>
                    <a:lnR w="9524">
                      <a:solidFill>
                        <a:srgbClr val="D9D9D9"/>
                      </a:solidFill>
                    </a:lnR>
                    <a:lnT w="9524">
                      <a:solidFill>
                        <a:srgbClr val="D9D9D9"/>
                      </a:solidFill>
                    </a:lnT>
                    <a:lnB w="9524">
                      <a:solidFill>
                        <a:srgbClr val="D9D9D9"/>
                      </a:solidFill>
                    </a:lnB>
                    <a:solidFill>
                      <a:srgbClr val="3963AF"/>
                    </a:solidFill>
                  </a:tcPr>
                </a:tc>
                <a:extLst>
                  <a:ext uri="{0D108BD9-81ED-4DB2-BD59-A6C34878D82A}">
                    <a16:rowId xmlns:a16="http://schemas.microsoft.com/office/drawing/2014/main" val="3321867225"/>
                  </a:ext>
                </a:extLst>
              </a:tr>
              <a:tr h="299357">
                <a:tc vMerge="1">
                  <a:txBody>
                    <a:bodyPr/>
                    <a:lstStyle/>
                    <a:p>
                      <a:endParaRPr lang="en-US" altLang="ja-JP"/>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3963AF"/>
                    </a:solidFill>
                  </a:tcPr>
                </a:tc>
                <a:tc>
                  <a:txBody>
                    <a:bodyPr/>
                    <a:lstStyle/>
                    <a:p>
                      <a:pPr lvl="0" algn="ctr">
                        <a:lnSpc>
                          <a:spcPts val="1650"/>
                        </a:lnSpc>
                        <a:buNone/>
                      </a:pPr>
                      <a:r>
                        <a:rPr lang="ja-JP" altLang="en-US" sz="900">
                          <a:solidFill>
                            <a:srgbClr val="FFFFFF"/>
                          </a:solidFill>
                          <a:effectLst/>
                          <a:ea typeface="Meiryo"/>
                        </a:rPr>
                        <a:t>N月</a:t>
                      </a:r>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ct val="100000"/>
                        </a:lnSpc>
                        <a:spcBef>
                          <a:spcPts val="0"/>
                        </a:spcBef>
                        <a:spcAft>
                          <a:spcPts val="0"/>
                        </a:spcAft>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ea typeface="Meiryo"/>
                        </a:rPr>
                        <a:t>+</a:t>
                      </a:r>
                      <a:r>
                        <a:rPr lang="ja-JP" altLang="en-US" sz="900" b="0" i="0" u="none" strike="noStrike" noProof="0">
                          <a:solidFill>
                            <a:srgbClr val="FFFFFF"/>
                          </a:solidFill>
                          <a:effectLst/>
                          <a:latin typeface="Meiryo"/>
                          <a:ea typeface="Meiryo"/>
                        </a:rPr>
                        <a:t>１</a:t>
                      </a:r>
                      <a:r>
                        <a:rPr lang="ja-JP" sz="900" b="0" i="0" u="none" strike="noStrike" noProof="0">
                          <a:solidFill>
                            <a:srgbClr val="FFFFFF"/>
                          </a:solidFill>
                          <a:effectLst/>
                          <a:latin typeface="Meiryo"/>
                          <a:ea typeface="Meiryo"/>
                        </a:rPr>
                        <a:t>月</a:t>
                      </a:r>
                      <a:endParaRPr lang="ja-JP" sz="900" b="0" i="0" u="none" strike="noStrike" noProof="0">
                        <a:solidFill>
                          <a:srgbClr val="000000"/>
                        </a:solidFill>
                        <a:effectLst/>
                        <a:latin typeface="Meiryo"/>
                        <a:ea typeface="Meiryo"/>
                      </a:endParaRPr>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ct val="100000"/>
                        </a:lnSpc>
                        <a:spcBef>
                          <a:spcPts val="0"/>
                        </a:spcBef>
                        <a:spcAft>
                          <a:spcPts val="0"/>
                        </a:spcAft>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a:t>
                      </a:r>
                      <a:r>
                        <a:rPr lang="en-US" altLang="ja-JP" sz="900" b="0" i="0" u="none" strike="noStrike" noProof="0">
                          <a:solidFill>
                            <a:srgbClr val="FFFFFF"/>
                          </a:solidFill>
                          <a:effectLst/>
                          <a:latin typeface="Meiryo"/>
                          <a:ea typeface="Meiryo"/>
                        </a:rPr>
                        <a:t>2</a:t>
                      </a:r>
                      <a:r>
                        <a:rPr lang="ja-JP" sz="900" b="0" i="0" u="none" strike="noStrike" noProof="0">
                          <a:solidFill>
                            <a:srgbClr val="FFFFFF"/>
                          </a:solidFill>
                          <a:effectLst/>
                          <a:latin typeface="Meiryo"/>
                          <a:ea typeface="Meiryo"/>
                        </a:rPr>
                        <a:t>月</a:t>
                      </a:r>
                      <a:endParaRPr lang="ja-JP" sz="900" b="0" i="0" u="none" strike="noStrike" noProof="0">
                        <a:solidFill>
                          <a:srgbClr val="000000"/>
                        </a:solidFill>
                        <a:effectLst/>
                        <a:latin typeface="Meiryo"/>
                        <a:ea typeface="Meiryo"/>
                      </a:endParaRPr>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+3</a:t>
                      </a:r>
                      <a:r>
                        <a:rPr lang="ja-JP" sz="900" b="0" i="0" u="none" strike="noStrike" noProof="0">
                          <a:solidFill>
                            <a:srgbClr val="FFFFFF"/>
                          </a:solidFill>
                          <a:effectLst/>
                          <a:latin typeface="Meiryo"/>
                          <a:ea typeface="Meiryo"/>
                        </a:rPr>
                        <a:t>月</a:t>
                      </a:r>
                      <a:endParaRPr lang="en-US" altLang="ja-JP"/>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+4</a:t>
                      </a:r>
                      <a:r>
                        <a:rPr lang="ja-JP" sz="900" b="0" i="0" u="none" strike="noStrike" noProof="0">
                          <a:solidFill>
                            <a:srgbClr val="FFFFFF"/>
                          </a:solidFill>
                          <a:effectLst/>
                          <a:latin typeface="Meiryo"/>
                          <a:ea typeface="Meiryo"/>
                        </a:rPr>
                        <a:t>月</a:t>
                      </a:r>
                      <a:endParaRPr lang="en-US" altLang="ja-JP"/>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+5</a:t>
                      </a:r>
                      <a:r>
                        <a:rPr lang="ja-JP" sz="900" b="0" i="0" u="none" strike="noStrike" noProof="0">
                          <a:solidFill>
                            <a:srgbClr val="FFFFFF"/>
                          </a:solidFill>
                          <a:effectLst/>
                          <a:latin typeface="Meiryo"/>
                          <a:ea typeface="Meiryo"/>
                        </a:rPr>
                        <a:t>月</a:t>
                      </a:r>
                      <a:endParaRPr lang="en-US" altLang="ja-JP"/>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+6</a:t>
                      </a:r>
                      <a:r>
                        <a:rPr lang="ja-JP" sz="900" b="0" i="0" u="none" strike="noStrike" noProof="0">
                          <a:solidFill>
                            <a:srgbClr val="FFFFFF"/>
                          </a:solidFill>
                          <a:effectLst/>
                          <a:latin typeface="Meiryo"/>
                          <a:ea typeface="Meiryo"/>
                        </a:rPr>
                        <a:t>月</a:t>
                      </a:r>
                      <a:endParaRPr lang="en-US" altLang="ja-JP"/>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+7</a:t>
                      </a:r>
                      <a:r>
                        <a:rPr lang="ja-JP" sz="900" b="0" i="0" u="none" strike="noStrike" noProof="0">
                          <a:solidFill>
                            <a:srgbClr val="FFFFFF"/>
                          </a:solidFill>
                          <a:effectLst/>
                          <a:latin typeface="Meiryo"/>
                          <a:ea typeface="Meiryo"/>
                        </a:rPr>
                        <a:t>月</a:t>
                      </a:r>
                      <a:endParaRPr lang="en-US" altLang="ja-JP"/>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+8</a:t>
                      </a:r>
                      <a:r>
                        <a:rPr lang="ja-JP" sz="900" b="0" i="0" u="none" strike="noStrike" noProof="0">
                          <a:solidFill>
                            <a:srgbClr val="FFFFFF"/>
                          </a:solidFill>
                          <a:effectLst/>
                          <a:latin typeface="Meiryo"/>
                          <a:ea typeface="Meiryo"/>
                        </a:rPr>
                        <a:t>月</a:t>
                      </a:r>
                      <a:endParaRPr lang="en-US" altLang="ja-JP"/>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+9月</a:t>
                      </a:r>
                      <a:endParaRPr lang="ja-JP" altLang="en-US" sz="900" b="0" i="0" u="none" strike="noStrike" noProof="0">
                        <a:solidFill>
                          <a:srgbClr val="FFFFFF"/>
                        </a:solidFill>
                        <a:effectLst/>
                        <a:latin typeface="Meiryo"/>
                        <a:ea typeface="Meiryo"/>
                      </a:endParaRPr>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+10</a:t>
                      </a:r>
                      <a:r>
                        <a:rPr lang="ja-JP" sz="900" b="0" i="0" u="none" strike="noStrike" noProof="0">
                          <a:solidFill>
                            <a:srgbClr val="FFFFFF"/>
                          </a:solidFill>
                          <a:effectLst/>
                          <a:latin typeface="Meiryo"/>
                          <a:ea typeface="Meiryo"/>
                        </a:rPr>
                        <a:t>月</a:t>
                      </a:r>
                      <a:endParaRPr lang="en-US" altLang="ja-JP"/>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+11</a:t>
                      </a:r>
                      <a:r>
                        <a:rPr lang="ja-JP" sz="900" b="0" i="0" u="none" strike="noStrike" noProof="0">
                          <a:solidFill>
                            <a:srgbClr val="FFFFFF"/>
                          </a:solidFill>
                          <a:effectLst/>
                          <a:latin typeface="Meiryo"/>
                          <a:ea typeface="Meiryo"/>
                        </a:rPr>
                        <a:t>月</a:t>
                      </a:r>
                      <a:endParaRPr lang="en-US" altLang="ja-JP"/>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sz="900" b="0" i="0" u="none" strike="noStrike" noProof="0">
                          <a:solidFill>
                            <a:srgbClr val="FFFFFF"/>
                          </a:solidFill>
                          <a:effectLst/>
                          <a:latin typeface="Meiryo"/>
                          <a:ea typeface="Meiryo"/>
                        </a:rPr>
                        <a:t>N</a:t>
                      </a:r>
                      <a:r>
                        <a:rPr lang="en-US" altLang="ja-JP" sz="900" b="0" i="0" u="none" strike="noStrike" noProof="0">
                          <a:solidFill>
                            <a:srgbClr val="FFFFFF"/>
                          </a:solidFill>
                          <a:effectLst/>
                          <a:latin typeface="Meiryo"/>
                        </a:rPr>
                        <a:t>+12</a:t>
                      </a:r>
                      <a:r>
                        <a:rPr lang="ja-JP" sz="900" b="0" i="0" u="none" strike="noStrike" noProof="0">
                          <a:solidFill>
                            <a:srgbClr val="FFFFFF"/>
                          </a:solidFill>
                          <a:effectLst/>
                          <a:latin typeface="Meiryo"/>
                          <a:ea typeface="Meiryo"/>
                        </a:rPr>
                        <a:t>月</a:t>
                      </a:r>
                      <a:endParaRPr lang="en-US" altLang="ja-JP"/>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tc>
                  <a:txBody>
                    <a:bodyPr/>
                    <a:lstStyle/>
                    <a:p>
                      <a:pPr lvl="0" algn="ctr">
                        <a:lnSpc>
                          <a:spcPts val="1650"/>
                        </a:lnSpc>
                        <a:buNone/>
                      </a:pPr>
                      <a:r>
                        <a:rPr lang="ja-JP" altLang="en-US" sz="1050">
                          <a:solidFill>
                            <a:srgbClr val="FFFFFF"/>
                          </a:solidFill>
                          <a:effectLst/>
                          <a:ea typeface="Meiryo"/>
                        </a:rPr>
                        <a:t>?月</a:t>
                      </a:r>
                    </a:p>
                  </a:txBody>
                  <a:tcPr anchor="ctr">
                    <a:lnL w="9524">
                      <a:solidFill>
                        <a:srgbClr val="D9D9D9"/>
                      </a:solidFill>
                    </a:lnL>
                    <a:lnR w="9524">
                      <a:solidFill>
                        <a:srgbClr val="D9D9D9"/>
                      </a:solidFill>
                    </a:lnR>
                    <a:lnT w="9524" cap="flat" cmpd="sng" algn="ctr">
                      <a:solidFill>
                        <a:srgbClr val="D9D9D9"/>
                      </a:solidFill>
                      <a:prstDash val="solid"/>
                      <a:round/>
                      <a:headEnd type="none" w="med" len="med"/>
                      <a:tailEnd type="none" w="med" len="med"/>
                    </a:lnT>
                    <a:lnB w="9524">
                      <a:solidFill>
                        <a:srgbClr val="D9D9D9"/>
                      </a:solidFill>
                    </a:lnB>
                    <a:solidFill>
                      <a:srgbClr val="658FCE"/>
                    </a:solidFill>
                  </a:tcPr>
                </a:tc>
                <a:extLst>
                  <a:ext uri="{0D108BD9-81ED-4DB2-BD59-A6C34878D82A}">
                    <a16:rowId xmlns:a16="http://schemas.microsoft.com/office/drawing/2014/main" val="3577319255"/>
                  </a:ext>
                </a:extLst>
              </a:tr>
              <a:tr h="454703">
                <a:tc>
                  <a:txBody>
                    <a:bodyPr/>
                    <a:lstStyle/>
                    <a:p>
                      <a:pPr lvl="0">
                        <a:lnSpc>
                          <a:spcPts val="1650"/>
                        </a:lnSpc>
                        <a:buNone/>
                      </a:pPr>
                      <a:r>
                        <a:rPr lang="ja-JP" sz="900" b="0" i="0" u="none" strike="noStrike" baseline="0" noProof="0">
                          <a:solidFill>
                            <a:srgbClr val="1A1A1A"/>
                          </a:solidFill>
                          <a:effectLst/>
                          <a:latin typeface="Meiryo"/>
                          <a:ea typeface="Meiryo"/>
                        </a:rPr>
                        <a:t>サービス理解／要求仕様整理</a:t>
                      </a:r>
                      <a:endParaRPr lang="en-US" altLang="ja-JP" sz="900">
                        <a:latin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5" cap="flat" cmpd="sng" algn="ctr">
                      <a:solidFill>
                        <a:srgbClr val="D9D9D9"/>
                      </a:solidFill>
                      <a:prstDash val="solid"/>
                      <a:round/>
                      <a:headEnd type="none" w="med" len="med"/>
                      <a:tailEnd type="none" w="med" len="med"/>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b="0" i="0" u="none" strike="noStrike" baseline="0" noProof="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extLst>
                  <a:ext uri="{0D108BD9-81ED-4DB2-BD59-A6C34878D82A}">
                    <a16:rowId xmlns:a16="http://schemas.microsoft.com/office/drawing/2014/main" val="916127101"/>
                  </a:ext>
                </a:extLst>
              </a:tr>
              <a:tr h="454703">
                <a:tc>
                  <a:txBody>
                    <a:bodyPr/>
                    <a:lstStyle/>
                    <a:p>
                      <a:pPr marL="0" lvl="0" indent="0" algn="l">
                        <a:buNone/>
                      </a:pPr>
                      <a:r>
                        <a:rPr lang="ja-JP" sz="900" b="0" i="0" u="none" strike="noStrike" baseline="0" noProof="0">
                          <a:solidFill>
                            <a:srgbClr val="1A1A1A"/>
                          </a:solidFill>
                          <a:effectLst/>
                          <a:latin typeface="Meiryo"/>
                          <a:ea typeface="Meiryo"/>
                        </a:rPr>
                        <a:t>改善案検討・情報設計</a:t>
                      </a:r>
                      <a:r>
                        <a:rPr lang="ja-JP" altLang="en-US" sz="900" b="0" i="0" u="none" strike="noStrike" baseline="0" noProof="0">
                          <a:solidFill>
                            <a:srgbClr val="1A1A1A"/>
                          </a:solidFill>
                          <a:effectLst/>
                          <a:latin typeface="Meiryo"/>
                          <a:ea typeface="Meiryo"/>
                        </a:rPr>
                        <a:t>（PC/SP）</a:t>
                      </a:r>
                      <a:endParaRPr lang="en-US"/>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5" cap="flat" cmpd="sng" algn="ctr">
                      <a:solidFill>
                        <a:srgbClr val="D9D9D9"/>
                      </a:solidFill>
                      <a:prstDash val="solid"/>
                      <a:round/>
                      <a:headEnd type="none" w="med" len="med"/>
                      <a:tailEnd type="none" w="med" len="med"/>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extLst>
                  <a:ext uri="{0D108BD9-81ED-4DB2-BD59-A6C34878D82A}">
                    <a16:rowId xmlns:a16="http://schemas.microsoft.com/office/drawing/2014/main" val="4154381001"/>
                  </a:ext>
                </a:extLst>
              </a:tr>
              <a:tr h="454703">
                <a:tc>
                  <a:txBody>
                    <a:bodyPr/>
                    <a:lstStyle/>
                    <a:p>
                      <a:pPr lvl="0">
                        <a:lnSpc>
                          <a:spcPts val="1650"/>
                        </a:lnSpc>
                        <a:buNone/>
                      </a:pPr>
                      <a:r>
                        <a:rPr lang="ja-JP" sz="900" b="0" i="0" u="none" strike="noStrike" baseline="0" noProof="0">
                          <a:solidFill>
                            <a:srgbClr val="1A1A1A"/>
                          </a:solidFill>
                          <a:effectLst/>
                          <a:latin typeface="Meiryo"/>
                          <a:ea typeface="Meiryo"/>
                        </a:rPr>
                        <a:t>ベースデザイン（PC/SP）</a:t>
                      </a:r>
                      <a:endParaRPr lang="en-US" altLang="ja-JP" sz="900">
                        <a:latin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5" cap="flat" cmpd="sng" algn="ctr">
                      <a:solidFill>
                        <a:srgbClr val="D9D9D9"/>
                      </a:solidFill>
                      <a:prstDash val="solid"/>
                      <a:round/>
                      <a:headEnd type="none" w="med" len="med"/>
                      <a:tailEnd type="none" w="med" len="med"/>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altLang="en-US" sz="1000">
                        <a:solidFill>
                          <a:srgbClr val="1A1A1A"/>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extLst>
                  <a:ext uri="{0D108BD9-81ED-4DB2-BD59-A6C34878D82A}">
                    <a16:rowId xmlns:a16="http://schemas.microsoft.com/office/drawing/2014/main" val="987958439"/>
                  </a:ext>
                </a:extLst>
              </a:tr>
              <a:tr h="454703">
                <a:tc>
                  <a:txBody>
                    <a:bodyPr/>
                    <a:lstStyle/>
                    <a:p>
                      <a:pPr lvl="0">
                        <a:lnSpc>
                          <a:spcPts val="1650"/>
                        </a:lnSpc>
                        <a:buNone/>
                      </a:pPr>
                      <a:r>
                        <a:rPr lang="ja-JP" sz="900" b="0" i="0" u="none" strike="noStrike" baseline="0" noProof="0">
                          <a:solidFill>
                            <a:srgbClr val="1A1A1A"/>
                          </a:solidFill>
                          <a:effectLst/>
                          <a:latin typeface="Meiryo"/>
                          <a:ea typeface="Meiryo"/>
                        </a:rPr>
                        <a:t>デザイン展開（PC/SP）</a:t>
                      </a:r>
                      <a:endParaRPr lang="en-US" altLang="ja-JP" sz="900">
                        <a:latin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5" cap="flat" cmpd="sng" algn="ctr">
                      <a:solidFill>
                        <a:srgbClr val="D9D9D9"/>
                      </a:solidFill>
                      <a:prstDash val="solid"/>
                      <a:round/>
                      <a:headEnd type="none" w="med" len="med"/>
                      <a:tailEnd type="none" w="med" len="med"/>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lnSpc>
                          <a:spcPts val="1650"/>
                        </a:lnSpc>
                        <a:buNone/>
                      </a:pPr>
                      <a:endParaRPr lang="ja-JP" sz="1000" b="1" i="0" u="none" strike="noStrike" noProof="0">
                        <a:solidFill>
                          <a:srgbClr val="3963AF"/>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extLst>
                  <a:ext uri="{0D108BD9-81ED-4DB2-BD59-A6C34878D82A}">
                    <a16:rowId xmlns:a16="http://schemas.microsoft.com/office/drawing/2014/main" val="569659980"/>
                  </a:ext>
                </a:extLst>
              </a:tr>
              <a:tr h="454703">
                <a:tc>
                  <a:txBody>
                    <a:bodyPr/>
                    <a:lstStyle/>
                    <a:p>
                      <a:pPr marL="0" lvl="0" indent="0" algn="l">
                        <a:buNone/>
                      </a:pPr>
                      <a:r>
                        <a:rPr lang="ja-JP" altLang="en-US" sz="900" b="0" i="0" u="none" strike="noStrike" baseline="0" noProof="0">
                          <a:solidFill>
                            <a:srgbClr val="1A1A1A"/>
                          </a:solidFill>
                          <a:effectLst/>
                          <a:latin typeface="Meiryo"/>
                          <a:ea typeface="Meiryo"/>
                        </a:rPr>
                        <a:t>デザインガイドライン作成、</a:t>
                      </a:r>
                      <a:br>
                        <a:rPr lang="ja-JP" altLang="en-US" sz="900" b="0" i="0" u="none" strike="noStrike" baseline="0" noProof="0">
                          <a:solidFill>
                            <a:srgbClr val="1A1A1A"/>
                          </a:solidFill>
                          <a:effectLst/>
                          <a:latin typeface="Meiryo"/>
                          <a:ea typeface="Meiryo"/>
                        </a:rPr>
                      </a:br>
                      <a:r>
                        <a:rPr lang="ja-JP" altLang="en-US" sz="900" b="0" i="0" u="none" strike="noStrike" baseline="0" noProof="0">
                          <a:solidFill>
                            <a:srgbClr val="1A1A1A"/>
                          </a:solidFill>
                          <a:effectLst/>
                          <a:latin typeface="Meiryo"/>
                          <a:ea typeface="Meiryo"/>
                        </a:rPr>
                        <a:t>コンポーネント整理</a:t>
                      </a:r>
                      <a:endParaRPr lang="en-US" sz="900">
                        <a:latin typeface="Meiryo"/>
                        <a:ea typeface="Meiryo"/>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5" cap="flat" cmpd="sng" algn="ctr">
                      <a:solidFill>
                        <a:srgbClr val="D9D9D9"/>
                      </a:solidFill>
                      <a:prstDash val="solid"/>
                      <a:round/>
                      <a:headEnd type="none" w="med" len="med"/>
                      <a:tailEnd type="none" w="med" len="med"/>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baseline="0" noProof="0">
                        <a:solidFill>
                          <a:srgbClr val="000000"/>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extLst>
                  <a:ext uri="{0D108BD9-81ED-4DB2-BD59-A6C34878D82A}">
                    <a16:rowId xmlns:a16="http://schemas.microsoft.com/office/drawing/2014/main" val="4217307914"/>
                  </a:ext>
                </a:extLst>
              </a:tr>
              <a:tr h="454703">
                <a:tc>
                  <a:txBody>
                    <a:bodyPr/>
                    <a:lstStyle/>
                    <a:p>
                      <a:pPr marL="0" lvl="0" indent="0" algn="l">
                        <a:buNone/>
                      </a:pPr>
                      <a:r>
                        <a:rPr lang="ja-JP" sz="900" b="0" i="0" u="none" strike="noStrike" baseline="0" noProof="0">
                          <a:solidFill>
                            <a:srgbClr val="1A1A1A"/>
                          </a:solidFill>
                          <a:effectLst/>
                          <a:latin typeface="Meiryo"/>
                          <a:ea typeface="Meiryo"/>
                        </a:rPr>
                        <a:t>ブランドガイドライン作成</a:t>
                      </a:r>
                      <a:endParaRPr lang="en-US" altLang="ja-JP" sz="900">
                        <a:latin typeface="Meiryo"/>
                        <a:ea typeface="Meiryo"/>
                      </a:endParaRPr>
                    </a:p>
                  </a:txBody>
                  <a:tcPr anchor="ctr">
                    <a:lnL w="9524">
                      <a:solidFill>
                        <a:srgbClr val="D9D9D9"/>
                      </a:solidFill>
                    </a:lnL>
                    <a:lnR w="9524">
                      <a:solidFill>
                        <a:srgbClr val="D9D9D9"/>
                      </a:solidFill>
                    </a:lnR>
                    <a:lnT w="9525" cap="flat" cmpd="sng" algn="ctr">
                      <a:solidFill>
                        <a:srgbClr val="D9D9D9"/>
                      </a:solidFill>
                      <a:prstDash val="solid"/>
                      <a:round/>
                      <a:headEnd type="none" w="med" len="med"/>
                      <a:tailEnd type="none" w="med" len="med"/>
                    </a:lnT>
                    <a:lnB w="9524" cap="flat" cmpd="sng" algn="ctr">
                      <a:solidFill>
                        <a:srgbClr val="D9D9D9"/>
                      </a:solidFill>
                      <a:prstDash val="solid"/>
                      <a:round/>
                      <a:headEnd type="none" w="med" len="med"/>
                      <a:tailEnd type="none" w="med" len="med"/>
                    </a:lnB>
                    <a:solidFill>
                      <a:srgbClr val="F2F2F2"/>
                    </a:solid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extLst>
                  <a:ext uri="{0D108BD9-81ED-4DB2-BD59-A6C34878D82A}">
                    <a16:rowId xmlns:a16="http://schemas.microsoft.com/office/drawing/2014/main" val="244233491"/>
                  </a:ext>
                </a:extLst>
              </a:tr>
              <a:tr h="454703">
                <a:tc>
                  <a:txBody>
                    <a:bodyPr/>
                    <a:lstStyle/>
                    <a:p>
                      <a:pPr marL="0" lvl="0" indent="0" algn="l">
                        <a:buNone/>
                      </a:pPr>
                      <a:r>
                        <a:rPr lang="ja-JP" sz="900" b="0" i="0" u="none" strike="noStrike" baseline="0" noProof="0">
                          <a:solidFill>
                            <a:srgbClr val="1A1A1A"/>
                          </a:solidFill>
                          <a:effectLst/>
                          <a:latin typeface="Meiryo"/>
                          <a:ea typeface="Meiryo"/>
                        </a:rPr>
                        <a:t>実装支援</a:t>
                      </a:r>
                      <a:endParaRPr lang="en-US" altLang="ja-JP" sz="900">
                        <a:latin typeface="Meiryo"/>
                        <a:ea typeface="Meiryo"/>
                      </a:endParaRPr>
                    </a:p>
                  </a:txBody>
                  <a:tcPr anchor="ctr">
                    <a:lnL w="9524">
                      <a:solidFill>
                        <a:srgbClr val="D9D9D9"/>
                      </a:solidFill>
                    </a:lnL>
                    <a:lnR w="9524">
                      <a:solidFill>
                        <a:srgbClr val="D9D9D9"/>
                      </a:solidFill>
                    </a:lnR>
                    <a:lnT w="9524">
                      <a:solidFill>
                        <a:srgbClr val="D9D9D9"/>
                      </a:solidFill>
                    </a:lnT>
                    <a:lnB w="9524" cap="flat" cmpd="sng" algn="ctr">
                      <a:solidFill>
                        <a:srgbClr val="D9D9D9"/>
                      </a:solidFill>
                      <a:prstDash val="solid"/>
                      <a:round/>
                      <a:headEnd type="none" w="med" len="med"/>
                      <a:tailEnd type="none" w="med" len="med"/>
                    </a:lnB>
                    <a:solidFill>
                      <a:srgbClr val="F2F2F2"/>
                    </a:solid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ja-JP" altLang="en-US" sz="1000" b="0" i="0" u="none" strike="noStrike" noProof="0">
                        <a:solidFill>
                          <a:srgbClr val="242424"/>
                        </a:solidFill>
                        <a:effectLst/>
                        <a:latin typeface="Meiryo"/>
                        <a:ea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extLst>
                  <a:ext uri="{0D108BD9-81ED-4DB2-BD59-A6C34878D82A}">
                    <a16:rowId xmlns:a16="http://schemas.microsoft.com/office/drawing/2014/main" val="754113427"/>
                  </a:ext>
                </a:extLst>
              </a:tr>
              <a:tr h="454703">
                <a:tc>
                  <a:txBody>
                    <a:bodyPr/>
                    <a:lstStyle/>
                    <a:p>
                      <a:pPr marL="0" lvl="0" indent="0" algn="l">
                        <a:buNone/>
                      </a:pPr>
                      <a:r>
                        <a:rPr lang="ja-JP" sz="900" b="0" i="0" u="none" strike="noStrike" baseline="0" noProof="0">
                          <a:solidFill>
                            <a:srgbClr val="1A1A1A"/>
                          </a:solidFill>
                          <a:effectLst/>
                          <a:latin typeface="Meiryo"/>
                          <a:ea typeface="Meiryo"/>
                        </a:rPr>
                        <a:t>ブラウザチェック（PC/SP）</a:t>
                      </a:r>
                      <a:endParaRPr lang="en-US" altLang="ja-JP" sz="900">
                        <a:latin typeface="Meiryo"/>
                        <a:ea typeface="Meiryo"/>
                      </a:endParaRPr>
                    </a:p>
                  </a:txBody>
                  <a:tcPr anchor="ctr">
                    <a:lnL w="9524">
                      <a:solidFill>
                        <a:srgbClr val="D9D9D9"/>
                      </a:solidFill>
                    </a:lnL>
                    <a:lnR w="9524">
                      <a:solidFill>
                        <a:srgbClr val="D9D9D9"/>
                      </a:solidFill>
                    </a:lnR>
                    <a:lnT w="9524">
                      <a:solidFill>
                        <a:srgbClr val="D9D9D9"/>
                      </a:solidFill>
                    </a:lnT>
                    <a:lnB w="9524" cap="flat" cmpd="sng" algn="ctr">
                      <a:solidFill>
                        <a:srgbClr val="D9D9D9"/>
                      </a:solidFill>
                      <a:prstDash val="solid"/>
                      <a:round/>
                      <a:headEnd type="none" w="med" len="med"/>
                      <a:tailEnd type="none" w="med" len="med"/>
                    </a:lnB>
                    <a:solidFill>
                      <a:srgbClr val="F2F2F2"/>
                    </a:solid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tc>
                  <a:txBody>
                    <a:bodyPr/>
                    <a:lstStyle/>
                    <a:p>
                      <a:pPr lvl="0">
                        <a:buNone/>
                      </a:pPr>
                      <a:endParaRPr lang="en-US" sz="1000" b="0" i="0" u="none" strike="noStrike" noProof="0">
                        <a:solidFill>
                          <a:srgbClr val="242424"/>
                        </a:solidFill>
                        <a:effectLst/>
                        <a:latin typeface="Meiryo"/>
                      </a:endParaRPr>
                    </a:p>
                  </a:txBody>
                  <a:tcPr anchor="ctr">
                    <a:lnL w="9524">
                      <a:solidFill>
                        <a:srgbClr val="D9D9D9"/>
                      </a:solidFill>
                    </a:lnL>
                    <a:lnR w="9524">
                      <a:solidFill>
                        <a:srgbClr val="D9D9D9"/>
                      </a:solidFill>
                    </a:lnR>
                    <a:lnT w="9524">
                      <a:solidFill>
                        <a:srgbClr val="D9D9D9"/>
                      </a:solidFill>
                    </a:lnT>
                    <a:lnB w="9524">
                      <a:solidFill>
                        <a:srgbClr val="D9D9D9"/>
                      </a:solidFill>
                    </a:lnB>
                    <a:noFill/>
                  </a:tcPr>
                </a:tc>
                <a:extLst>
                  <a:ext uri="{0D108BD9-81ED-4DB2-BD59-A6C34878D82A}">
                    <a16:rowId xmlns:a16="http://schemas.microsoft.com/office/drawing/2014/main" val="4095110014"/>
                  </a:ext>
                </a:extLst>
              </a:tr>
            </a:tbl>
          </a:graphicData>
        </a:graphic>
      </p:graphicFrame>
      <p:sp>
        <p:nvSpPr>
          <p:cNvPr id="11" name="Arrow: Pentagon 10">
            <a:extLst>
              <a:ext uri="{FF2B5EF4-FFF2-40B4-BE49-F238E27FC236}">
                <a16:creationId xmlns:a16="http://schemas.microsoft.com/office/drawing/2014/main" id="{5259F7B3-FA2C-4ABB-8A57-899443F159A8}"/>
              </a:ext>
            </a:extLst>
          </p:cNvPr>
          <p:cNvSpPr/>
          <p:nvPr/>
        </p:nvSpPr>
        <p:spPr>
          <a:xfrm>
            <a:off x="2829068" y="2193183"/>
            <a:ext cx="951835" cy="181870"/>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Pentagon 11">
            <a:extLst>
              <a:ext uri="{FF2B5EF4-FFF2-40B4-BE49-F238E27FC236}">
                <a16:creationId xmlns:a16="http://schemas.microsoft.com/office/drawing/2014/main" id="{864137F6-93E6-3A89-6CDB-835C9F3A4A20}"/>
              </a:ext>
            </a:extLst>
          </p:cNvPr>
          <p:cNvSpPr/>
          <p:nvPr/>
        </p:nvSpPr>
        <p:spPr>
          <a:xfrm>
            <a:off x="3467165" y="2639340"/>
            <a:ext cx="623494" cy="188065"/>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Pentagon 12">
            <a:extLst>
              <a:ext uri="{FF2B5EF4-FFF2-40B4-BE49-F238E27FC236}">
                <a16:creationId xmlns:a16="http://schemas.microsoft.com/office/drawing/2014/main" id="{651AA5F6-DA08-BDA8-3ADB-BF224120025F}"/>
              </a:ext>
            </a:extLst>
          </p:cNvPr>
          <p:cNvSpPr/>
          <p:nvPr/>
        </p:nvSpPr>
        <p:spPr>
          <a:xfrm>
            <a:off x="4086676" y="3105302"/>
            <a:ext cx="400470" cy="188065"/>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Pentagon 13">
            <a:extLst>
              <a:ext uri="{FF2B5EF4-FFF2-40B4-BE49-F238E27FC236}">
                <a16:creationId xmlns:a16="http://schemas.microsoft.com/office/drawing/2014/main" id="{5FE6A9C4-A594-3765-4F55-F8538A302B9B}"/>
              </a:ext>
            </a:extLst>
          </p:cNvPr>
          <p:cNvSpPr/>
          <p:nvPr/>
        </p:nvSpPr>
        <p:spPr>
          <a:xfrm>
            <a:off x="4483163" y="3563741"/>
            <a:ext cx="1484616" cy="188065"/>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Pentagon 16">
            <a:extLst>
              <a:ext uri="{FF2B5EF4-FFF2-40B4-BE49-F238E27FC236}">
                <a16:creationId xmlns:a16="http://schemas.microsoft.com/office/drawing/2014/main" id="{715CB89B-BEF2-60EB-3779-47D549780107}"/>
              </a:ext>
            </a:extLst>
          </p:cNvPr>
          <p:cNvSpPr/>
          <p:nvPr/>
        </p:nvSpPr>
        <p:spPr>
          <a:xfrm>
            <a:off x="5691212" y="3996293"/>
            <a:ext cx="282763" cy="206650"/>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Pentagon 17">
            <a:extLst>
              <a:ext uri="{FF2B5EF4-FFF2-40B4-BE49-F238E27FC236}">
                <a16:creationId xmlns:a16="http://schemas.microsoft.com/office/drawing/2014/main" id="{5CC6D747-F4FC-F93E-6AF9-2AC2AB59A3F6}"/>
              </a:ext>
            </a:extLst>
          </p:cNvPr>
          <p:cNvSpPr/>
          <p:nvPr/>
        </p:nvSpPr>
        <p:spPr>
          <a:xfrm>
            <a:off x="5977404" y="4897129"/>
            <a:ext cx="5090176" cy="200455"/>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926532A5-BAEA-1B07-7177-778553B0C825}"/>
              </a:ext>
            </a:extLst>
          </p:cNvPr>
          <p:cNvSpPr/>
          <p:nvPr/>
        </p:nvSpPr>
        <p:spPr>
          <a:xfrm>
            <a:off x="9817162" y="4429951"/>
            <a:ext cx="1236812" cy="212845"/>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3D1EF1D4-0A9C-2104-C663-E955AE12C495}"/>
              </a:ext>
            </a:extLst>
          </p:cNvPr>
          <p:cNvSpPr/>
          <p:nvPr/>
        </p:nvSpPr>
        <p:spPr>
          <a:xfrm>
            <a:off x="11093356" y="5362981"/>
            <a:ext cx="592520" cy="194260"/>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13">
            <a:extLst>
              <a:ext uri="{FF2B5EF4-FFF2-40B4-BE49-F238E27FC236}">
                <a16:creationId xmlns:a16="http://schemas.microsoft.com/office/drawing/2014/main" id="{6CD37908-C187-56FD-1836-BA195867939B}"/>
              </a:ext>
            </a:extLst>
          </p:cNvPr>
          <p:cNvSpPr txBox="1"/>
          <p:nvPr/>
        </p:nvSpPr>
        <p:spPr>
          <a:xfrm>
            <a:off x="783774" y="5790281"/>
            <a:ext cx="10771159" cy="738891"/>
          </a:xfrm>
          <a:prstGeom prst="rect">
            <a:avLst/>
          </a:prstGeom>
          <a:noFill/>
        </p:spPr>
        <p:txBody>
          <a:bodyPr wrap="square" lIns="0" tIns="14400" rIns="0" bIns="14400" rtlCol="0" anchor="t" anchorCtr="0">
            <a:spAutoFit/>
          </a:bodyPr>
          <a:lstStyle/>
          <a:p>
            <a:pPr>
              <a:lnSpc>
                <a:spcPct val="130000"/>
              </a:lnSpc>
              <a:spcBef>
                <a:spcPts val="800"/>
              </a:spcBef>
            </a:pPr>
            <a:r>
              <a:rPr lang="en-US" altLang="ja-JP" sz="900" b="0" i="0">
                <a:solidFill>
                  <a:srgbClr val="1A1A1A"/>
                </a:solidFill>
                <a:effectLst/>
                <a:latin typeface="Meiryo"/>
                <a:ea typeface="メイリオ"/>
              </a:rPr>
              <a:t>※</a:t>
            </a:r>
            <a:r>
              <a:rPr lang="ja-JP" altLang="en-US" sz="900" b="0" i="0">
                <a:solidFill>
                  <a:srgbClr val="1A1A1A"/>
                </a:solidFill>
                <a:effectLst/>
                <a:latin typeface="Meiryo"/>
                <a:ea typeface="Meiryo"/>
              </a:rPr>
              <a:t>ご発注のタイミングや、弊社都合により、</a:t>
            </a:r>
            <a:r>
              <a:rPr lang="ja-JP" altLang="en-US" sz="900">
                <a:solidFill>
                  <a:srgbClr val="1A1A1A"/>
                </a:solidFill>
                <a:latin typeface="Meiryo"/>
                <a:ea typeface="Meiryo"/>
              </a:rPr>
              <a:t>上記</a:t>
            </a:r>
            <a:r>
              <a:rPr lang="ja-JP" altLang="en-US" sz="900" b="0" i="0">
                <a:solidFill>
                  <a:srgbClr val="1A1A1A"/>
                </a:solidFill>
                <a:effectLst/>
                <a:latin typeface="Meiryo"/>
                <a:ea typeface="Meiryo"/>
              </a:rPr>
              <a:t>体制は一部変更となる可能性がございます。</a:t>
            </a:r>
            <a:br>
              <a:rPr lang="ja-JP" altLang="en-US" sz="900">
                <a:latin typeface="Meiryo"/>
                <a:ea typeface="Meiryo"/>
              </a:rPr>
            </a:br>
            <a:r>
              <a:rPr lang="en-US" altLang="ja-JP" sz="900">
                <a:latin typeface="Meiryo"/>
                <a:ea typeface="メイリオ"/>
                <a:cs typeface="+mn-lt"/>
              </a:rPr>
              <a:t>※</a:t>
            </a:r>
            <a:r>
              <a:rPr lang="ja-JP" altLang="en-US" sz="900">
                <a:latin typeface="Meiryo"/>
                <a:ea typeface="Meiryo"/>
                <a:cs typeface="+mn-lt"/>
              </a:rPr>
              <a:t>n月</a:t>
            </a:r>
            <a:r>
              <a:rPr lang="en-US" altLang="ja-JP" sz="900">
                <a:latin typeface="Meiryo"/>
                <a:ea typeface="メイリオ"/>
                <a:cs typeface="+mn-lt"/>
              </a:rPr>
              <a:t>〜</a:t>
            </a:r>
            <a:r>
              <a:rPr lang="ja-JP" altLang="en-US" sz="900">
                <a:latin typeface="Meiryo"/>
                <a:ea typeface="Meiryo"/>
                <a:cs typeface="+mn-lt"/>
              </a:rPr>
              <a:t>n+1月までを要件定義・設計期間（赤線まで）と想定しています。</a:t>
            </a:r>
            <a:br>
              <a:rPr lang="ja-JP" altLang="en-US" sz="900">
                <a:latin typeface="Meiryo"/>
                <a:ea typeface="Meiryo"/>
                <a:cs typeface="+mn-lt"/>
              </a:rPr>
            </a:br>
            <a:r>
              <a:rPr lang="ja-JP" altLang="en-US" sz="900">
                <a:latin typeface="Meiryo"/>
                <a:ea typeface="Meiryo"/>
                <a:cs typeface="+mn-lt"/>
              </a:rPr>
              <a:t>　この期間中に仕様・対象範囲を確定させていただき、それ以降の大きな追加要件／仕様変更については、</a:t>
            </a:r>
            <a:r>
              <a:rPr lang="ja-JP" altLang="en-US" sz="900" b="1">
                <a:latin typeface="Meiryo"/>
                <a:ea typeface="Meiryo"/>
                <a:cs typeface="+mn-lt"/>
              </a:rPr>
              <a:t>別途お見積もり・スケジュール再調整のご相談</a:t>
            </a:r>
            <a:r>
              <a:rPr lang="ja-JP" altLang="en-US" sz="900">
                <a:latin typeface="Meiryo"/>
                <a:ea typeface="Meiryo"/>
                <a:cs typeface="+mn-lt"/>
              </a:rPr>
              <a:t> とさせていただきます。</a:t>
            </a:r>
            <a:br>
              <a:rPr lang="ja-JP" sz="900">
                <a:latin typeface="Meiryo"/>
                <a:ea typeface="Meiryo"/>
                <a:cs typeface="+mn-lt"/>
              </a:rPr>
            </a:br>
            <a:r>
              <a:rPr lang="en-US" altLang="ja-JP" sz="900">
                <a:latin typeface="Meiryo"/>
                <a:ea typeface="+mn-lt"/>
                <a:cs typeface="+mn-lt"/>
              </a:rPr>
              <a:t>※</a:t>
            </a:r>
            <a:r>
              <a:rPr lang="ja-JP" altLang="en-US" sz="900">
                <a:latin typeface="Meiryo"/>
                <a:ea typeface="Meiryo"/>
                <a:cs typeface="+mn-lt"/>
              </a:rPr>
              <a:t>実装期間は、現時点での仮スケジュールです。アラバト様側の実装計画を確認の上、最終スケジュールをご相談させていただきます。</a:t>
            </a:r>
            <a:endParaRPr lang="en-US" altLang="ja-JP" sz="900">
              <a:latin typeface="Meiryo"/>
              <a:ea typeface="Meiryo"/>
              <a:cs typeface="+mn-lt"/>
            </a:endParaRPr>
          </a:p>
        </p:txBody>
      </p:sp>
      <p:sp>
        <p:nvSpPr>
          <p:cNvPr id="8" name="正方形/長方形 7">
            <a:extLst>
              <a:ext uri="{FF2B5EF4-FFF2-40B4-BE49-F238E27FC236}">
                <a16:creationId xmlns:a16="http://schemas.microsoft.com/office/drawing/2014/main" id="{A506F0D9-F4A3-ECFE-438A-0436E23E5E8F}"/>
              </a:ext>
            </a:extLst>
          </p:cNvPr>
          <p:cNvSpPr/>
          <p:nvPr/>
        </p:nvSpPr>
        <p:spPr>
          <a:xfrm>
            <a:off x="5950844" y="1368745"/>
            <a:ext cx="68923" cy="4373050"/>
          </a:xfrm>
          <a:prstGeom prst="rect">
            <a:avLst/>
          </a:prstGeom>
          <a:solidFill>
            <a:srgbClr val="FF554A"/>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0269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61D5A-8515-48D8-299B-CA593648EB1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74F776-DE4A-9A07-1B89-1C618F0F6A69}"/>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a:solidFill>
                  <a:schemeClr val="bg1"/>
                </a:solidFill>
                <a:latin typeface="Meiryo"/>
                <a:ea typeface="Meiryo"/>
              </a:rPr>
              <a:t>05</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9F213C16-B792-C002-565A-A4370D8A2864}"/>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21</a:t>
            </a:fld>
            <a:endParaRPr lang="ja-JP" altLang="en-US"/>
          </a:p>
        </p:txBody>
      </p:sp>
      <p:sp>
        <p:nvSpPr>
          <p:cNvPr id="5" name="テキスト ボックス 2">
            <a:extLst>
              <a:ext uri="{FF2B5EF4-FFF2-40B4-BE49-F238E27FC236}">
                <a16:creationId xmlns:a16="http://schemas.microsoft.com/office/drawing/2014/main" id="{11C7C163-6827-7164-AF05-4098C76FA229}"/>
              </a:ext>
            </a:extLst>
          </p:cNvPr>
          <p:cNvSpPr txBox="1"/>
          <p:nvPr/>
        </p:nvSpPr>
        <p:spPr>
          <a:xfrm>
            <a:off x="3216033" y="3108938"/>
            <a:ext cx="1641475" cy="603242"/>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pPr>
            <a:r>
              <a:rPr lang="ja-JP" altLang="en-US" sz="3200" b="1">
                <a:solidFill>
                  <a:srgbClr val="1A1A1A"/>
                </a:solidFill>
                <a:latin typeface="Meiryo"/>
                <a:ea typeface="Meiryo"/>
                <a:cs typeface="Calibri"/>
              </a:rPr>
              <a:t>お見積り</a:t>
            </a:r>
          </a:p>
        </p:txBody>
      </p:sp>
    </p:spTree>
    <p:extLst>
      <p:ext uri="{BB962C8B-B14F-4D97-AF65-F5344CB8AC3E}">
        <p14:creationId xmlns:p14="http://schemas.microsoft.com/office/powerpoint/2010/main" val="169638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61A01-0E49-83A7-E7D9-96FB8B063F3F}"/>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4E6D643-4331-2F02-B6ED-8880AF866FF9}"/>
              </a:ext>
            </a:extLst>
          </p:cNvPr>
          <p:cNvSpPr txBox="1"/>
          <p:nvPr/>
        </p:nvSpPr>
        <p:spPr>
          <a:xfrm>
            <a:off x="539557" y="146078"/>
            <a:ext cx="1122102" cy="263918"/>
          </a:xfrm>
          <a:prstGeom prst="rect">
            <a:avLst/>
          </a:prstGeom>
          <a:noFill/>
        </p:spPr>
        <p:txBody>
          <a:bodyPr wrap="none" lIns="0" tIns="0" rIns="0" bIns="0" rtlCol="0" anchor="t">
            <a:spAutoFit/>
          </a:bodyPr>
          <a:lstStyle/>
          <a:p>
            <a:pPr>
              <a:lnSpc>
                <a:spcPct val="130000"/>
              </a:lnSpc>
              <a:tabLst>
                <a:tab pos="540000" algn="l"/>
                <a:tab pos="720000" algn="l"/>
              </a:tabLst>
            </a:pPr>
            <a:r>
              <a:rPr lang="ja-JP" altLang="en-US" sz="1400">
                <a:solidFill>
                  <a:schemeClr val="bg1"/>
                </a:solidFill>
                <a:latin typeface="Meiryo"/>
                <a:ea typeface="Meiryo"/>
              </a:rPr>
              <a:t>05　お見積り</a:t>
            </a:r>
          </a:p>
        </p:txBody>
      </p:sp>
      <p:sp>
        <p:nvSpPr>
          <p:cNvPr id="3" name="テキスト ボックス 2">
            <a:extLst>
              <a:ext uri="{FF2B5EF4-FFF2-40B4-BE49-F238E27FC236}">
                <a16:creationId xmlns:a16="http://schemas.microsoft.com/office/drawing/2014/main" id="{85AC5998-FB48-BCCB-45F3-018F8C5E2460}"/>
              </a:ext>
            </a:extLst>
          </p:cNvPr>
          <p:cNvSpPr txBox="1"/>
          <p:nvPr/>
        </p:nvSpPr>
        <p:spPr>
          <a:xfrm>
            <a:off x="1053381" y="845112"/>
            <a:ext cx="1025922"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a:ea typeface="Meiryo"/>
              </a:rPr>
              <a:t>お見積り</a:t>
            </a:r>
            <a:endParaRPr lang="ja-JP" altLang="en-US"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3A1F4D70-3C37-09E9-2BBB-2F68410934A6}"/>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22</a:t>
            </a:fld>
            <a:endParaRPr lang="ja-JP" altLang="en-US"/>
          </a:p>
        </p:txBody>
      </p:sp>
      <p:sp>
        <p:nvSpPr>
          <p:cNvPr id="14" name="テキスト ボックス 13">
            <a:extLst>
              <a:ext uri="{FF2B5EF4-FFF2-40B4-BE49-F238E27FC236}">
                <a16:creationId xmlns:a16="http://schemas.microsoft.com/office/drawing/2014/main" id="{1B7808CF-0E28-FC57-F739-3810ED8C59C3}"/>
              </a:ext>
            </a:extLst>
          </p:cNvPr>
          <p:cNvSpPr txBox="1"/>
          <p:nvPr/>
        </p:nvSpPr>
        <p:spPr>
          <a:xfrm>
            <a:off x="904627" y="5456302"/>
            <a:ext cx="7758341" cy="227021"/>
          </a:xfrm>
          <a:prstGeom prst="rect">
            <a:avLst/>
          </a:prstGeom>
          <a:noFill/>
        </p:spPr>
        <p:txBody>
          <a:bodyPr wrap="square" lIns="0" tIns="14400" rIns="0" bIns="14400" rtlCol="0" anchor="t" anchorCtr="0">
            <a:spAutoFit/>
          </a:bodyPr>
          <a:lstStyle/>
          <a:p>
            <a:pPr>
              <a:lnSpc>
                <a:spcPct val="130000"/>
              </a:lnSpc>
              <a:spcBef>
                <a:spcPts val="800"/>
              </a:spcBef>
            </a:pPr>
            <a:r>
              <a:rPr lang="en-US" altLang="ja-JP" sz="1050">
                <a:solidFill>
                  <a:srgbClr val="1A1A1A"/>
                </a:solidFill>
                <a:latin typeface="Meiryo"/>
                <a:ea typeface="Meiryo"/>
              </a:rPr>
              <a:t>※</a:t>
            </a:r>
            <a:r>
              <a:rPr lang="ja-JP" altLang="en-US" sz="1050">
                <a:solidFill>
                  <a:srgbClr val="1A1A1A"/>
                </a:solidFill>
                <a:latin typeface="Meiryo"/>
                <a:ea typeface="Meiryo"/>
              </a:rPr>
              <a:t>ご発注のタイミングや、弊社都合により、上記体制は一部変更となる可能性がございます。</a:t>
            </a:r>
            <a:endParaRPr lang="en-US" altLang="ja-JP" sz="1050">
              <a:solidFill>
                <a:srgbClr val="1A1A1A"/>
              </a:solidFill>
              <a:latin typeface="Meiryo"/>
              <a:ea typeface="Meiryo"/>
            </a:endParaRPr>
          </a:p>
        </p:txBody>
      </p:sp>
      <p:sp>
        <p:nvSpPr>
          <p:cNvPr id="15" name="テキスト ボックス 14">
            <a:extLst>
              <a:ext uri="{FF2B5EF4-FFF2-40B4-BE49-F238E27FC236}">
                <a16:creationId xmlns:a16="http://schemas.microsoft.com/office/drawing/2014/main" id="{72DDC7ED-D831-9521-A792-7C4239E05C2E}"/>
              </a:ext>
            </a:extLst>
          </p:cNvPr>
          <p:cNvSpPr txBox="1"/>
          <p:nvPr/>
        </p:nvSpPr>
        <p:spPr>
          <a:xfrm>
            <a:off x="907778" y="4312060"/>
            <a:ext cx="1080424" cy="215444"/>
          </a:xfrm>
          <a:prstGeom prst="rect">
            <a:avLst/>
          </a:prstGeom>
          <a:noFill/>
        </p:spPr>
        <p:txBody>
          <a:bodyPr wrap="none" lIns="0" tIns="0" rIns="0" bIns="0" rtlCol="0">
            <a:spAutoFit/>
          </a:bodyPr>
          <a:lstStyle/>
          <a:p>
            <a:pPr marL="180975" indent="-180975">
              <a:buSzPct val="100000"/>
              <a:buFont typeface="Wingdings" pitchFamily="2" charset="2"/>
              <a:buChar char="l"/>
            </a:pPr>
            <a:r>
              <a:rPr lang="ja-JP" altLang="en-US" sz="1400" b="1">
                <a:solidFill>
                  <a:srgbClr val="1A1A1A"/>
                </a:solidFill>
                <a:latin typeface="Meiryo" panose="020B0604030504040204" pitchFamily="34" charset="-128"/>
                <a:ea typeface="Meiryo" panose="020B0604030504040204" pitchFamily="34" charset="-128"/>
              </a:rPr>
              <a:t>ご契約形態</a:t>
            </a:r>
          </a:p>
        </p:txBody>
      </p:sp>
      <p:sp>
        <p:nvSpPr>
          <p:cNvPr id="16" name="テキスト ボックス 15">
            <a:extLst>
              <a:ext uri="{FF2B5EF4-FFF2-40B4-BE49-F238E27FC236}">
                <a16:creationId xmlns:a16="http://schemas.microsoft.com/office/drawing/2014/main" id="{EF16F0F1-9657-9934-FA0A-A39FDFA76FD7}"/>
              </a:ext>
            </a:extLst>
          </p:cNvPr>
          <p:cNvSpPr txBox="1"/>
          <p:nvPr/>
        </p:nvSpPr>
        <p:spPr>
          <a:xfrm>
            <a:off x="2335783" y="4312060"/>
            <a:ext cx="2154436" cy="215444"/>
          </a:xfrm>
          <a:prstGeom prst="rect">
            <a:avLst/>
          </a:prstGeom>
          <a:noFill/>
        </p:spPr>
        <p:txBody>
          <a:bodyPr wrap="none" lIns="0" tIns="0" rIns="0" bIns="0" rtlCol="0">
            <a:spAutoFit/>
          </a:bodyPr>
          <a:lstStyle/>
          <a:p>
            <a:r>
              <a:rPr lang="ja-JP" altLang="en-US" sz="1400">
                <a:solidFill>
                  <a:srgbClr val="1A1A1A"/>
                </a:solidFill>
                <a:latin typeface="Meiryo" panose="020B0604030504040204" pitchFamily="34" charset="-128"/>
                <a:ea typeface="Meiryo" panose="020B0604030504040204" pitchFamily="34" charset="-128"/>
              </a:rPr>
              <a:t>準委任契約（履行割合型）</a:t>
            </a:r>
          </a:p>
        </p:txBody>
      </p:sp>
      <p:sp>
        <p:nvSpPr>
          <p:cNvPr id="17" name="テキスト ボックス 16">
            <a:extLst>
              <a:ext uri="{FF2B5EF4-FFF2-40B4-BE49-F238E27FC236}">
                <a16:creationId xmlns:a16="http://schemas.microsoft.com/office/drawing/2014/main" id="{021602D8-6749-F92A-0DA1-6723FD344B3C}"/>
              </a:ext>
            </a:extLst>
          </p:cNvPr>
          <p:cNvSpPr txBox="1"/>
          <p:nvPr/>
        </p:nvSpPr>
        <p:spPr>
          <a:xfrm>
            <a:off x="907778" y="4658953"/>
            <a:ext cx="1080424" cy="215444"/>
          </a:xfrm>
          <a:prstGeom prst="rect">
            <a:avLst/>
          </a:prstGeom>
          <a:noFill/>
        </p:spPr>
        <p:txBody>
          <a:bodyPr wrap="none" lIns="0" tIns="0" rIns="0" bIns="0" rtlCol="0">
            <a:spAutoFit/>
          </a:bodyPr>
          <a:lstStyle/>
          <a:p>
            <a:pPr marL="180975" indent="-180975">
              <a:buSzPct val="100000"/>
              <a:buFont typeface="Wingdings" pitchFamily="2" charset="2"/>
              <a:buChar char="l"/>
            </a:pPr>
            <a:r>
              <a:rPr lang="ja-JP" altLang="en-US" sz="1400" b="1">
                <a:solidFill>
                  <a:srgbClr val="1A1A1A"/>
                </a:solidFill>
                <a:latin typeface="Meiryo" panose="020B0604030504040204" pitchFamily="34" charset="-128"/>
                <a:ea typeface="Meiryo" panose="020B0604030504040204" pitchFamily="34" charset="-128"/>
              </a:rPr>
              <a:t>ご契約期間</a:t>
            </a:r>
          </a:p>
        </p:txBody>
      </p:sp>
      <p:sp>
        <p:nvSpPr>
          <p:cNvPr id="18" name="テキスト ボックス 17">
            <a:extLst>
              <a:ext uri="{FF2B5EF4-FFF2-40B4-BE49-F238E27FC236}">
                <a16:creationId xmlns:a16="http://schemas.microsoft.com/office/drawing/2014/main" id="{FC58E954-08A6-14B8-BC2A-AE1998C432E8}"/>
              </a:ext>
            </a:extLst>
          </p:cNvPr>
          <p:cNvSpPr txBox="1"/>
          <p:nvPr/>
        </p:nvSpPr>
        <p:spPr>
          <a:xfrm>
            <a:off x="2335784" y="4658953"/>
            <a:ext cx="583493" cy="215444"/>
          </a:xfrm>
          <a:prstGeom prst="rect">
            <a:avLst/>
          </a:prstGeom>
          <a:noFill/>
        </p:spPr>
        <p:txBody>
          <a:bodyPr wrap="none" lIns="0" tIns="0" rIns="0" bIns="0" rtlCol="0" anchor="t">
            <a:spAutoFit/>
          </a:bodyPr>
          <a:lstStyle/>
          <a:p>
            <a:r>
              <a:rPr lang="en-US" altLang="ja-JP" sz="1400">
                <a:solidFill>
                  <a:srgbClr val="1A1A1A"/>
                </a:solidFill>
                <a:latin typeface="Meiryo"/>
                <a:ea typeface="Meiryo"/>
              </a:rPr>
              <a:t>13ヶ月</a:t>
            </a:r>
          </a:p>
        </p:txBody>
      </p:sp>
      <p:sp>
        <p:nvSpPr>
          <p:cNvPr id="20" name="テキスト ボックス 19">
            <a:extLst>
              <a:ext uri="{FF2B5EF4-FFF2-40B4-BE49-F238E27FC236}">
                <a16:creationId xmlns:a16="http://schemas.microsoft.com/office/drawing/2014/main" id="{B7973F83-3D42-A2AF-1976-971D2B6B864A}"/>
              </a:ext>
            </a:extLst>
          </p:cNvPr>
          <p:cNvSpPr txBox="1"/>
          <p:nvPr/>
        </p:nvSpPr>
        <p:spPr>
          <a:xfrm>
            <a:off x="907778" y="5005795"/>
            <a:ext cx="900888" cy="215444"/>
          </a:xfrm>
          <a:prstGeom prst="rect">
            <a:avLst/>
          </a:prstGeom>
          <a:noFill/>
        </p:spPr>
        <p:txBody>
          <a:bodyPr wrap="none" lIns="0" tIns="0" rIns="0" bIns="0" rtlCol="0">
            <a:spAutoFit/>
          </a:bodyPr>
          <a:lstStyle/>
          <a:p>
            <a:pPr marL="180975" indent="-180975">
              <a:buSzPct val="100000"/>
              <a:buFont typeface="Wingdings" pitchFamily="2" charset="2"/>
              <a:buChar char="l"/>
            </a:pPr>
            <a:r>
              <a:rPr lang="ja-JP" altLang="en-US" sz="1400" b="1">
                <a:solidFill>
                  <a:srgbClr val="1A1A1A"/>
                </a:solidFill>
                <a:latin typeface="Meiryo" panose="020B0604030504040204" pitchFamily="34" charset="-128"/>
                <a:ea typeface="Meiryo" panose="020B0604030504040204" pitchFamily="34" charset="-128"/>
              </a:rPr>
              <a:t>作業場所</a:t>
            </a:r>
          </a:p>
        </p:txBody>
      </p:sp>
      <p:sp>
        <p:nvSpPr>
          <p:cNvPr id="22" name="テキスト ボックス 21">
            <a:extLst>
              <a:ext uri="{FF2B5EF4-FFF2-40B4-BE49-F238E27FC236}">
                <a16:creationId xmlns:a16="http://schemas.microsoft.com/office/drawing/2014/main" id="{1209A063-8558-4EA4-574F-33174B34EDA8}"/>
              </a:ext>
            </a:extLst>
          </p:cNvPr>
          <p:cNvSpPr txBox="1"/>
          <p:nvPr/>
        </p:nvSpPr>
        <p:spPr>
          <a:xfrm>
            <a:off x="2335784" y="5005795"/>
            <a:ext cx="3008837" cy="215444"/>
          </a:xfrm>
          <a:prstGeom prst="rect">
            <a:avLst/>
          </a:prstGeom>
          <a:noFill/>
        </p:spPr>
        <p:txBody>
          <a:bodyPr wrap="none" lIns="0" tIns="0" rIns="0" bIns="0" rtlCol="0" anchor="t">
            <a:spAutoFit/>
          </a:bodyPr>
          <a:lstStyle/>
          <a:p>
            <a:r>
              <a:rPr lang="en-US" altLang="ja-JP" sz="1400">
                <a:solidFill>
                  <a:srgbClr val="1A1A1A"/>
                </a:solidFill>
                <a:latin typeface="Meiryo"/>
                <a:ea typeface="Meiryo"/>
              </a:rPr>
              <a:t>ARI</a:t>
            </a:r>
            <a:r>
              <a:rPr lang="ja-JP" altLang="en-US" sz="1400">
                <a:solidFill>
                  <a:srgbClr val="1A1A1A"/>
                </a:solidFill>
                <a:latin typeface="Meiryo"/>
                <a:ea typeface="Meiryo"/>
              </a:rPr>
              <a:t>社内（テレワークを含む）を想定</a:t>
            </a:r>
          </a:p>
        </p:txBody>
      </p:sp>
      <p:sp>
        <p:nvSpPr>
          <p:cNvPr id="23" name="テキスト ボックス 22">
            <a:extLst>
              <a:ext uri="{FF2B5EF4-FFF2-40B4-BE49-F238E27FC236}">
                <a16:creationId xmlns:a16="http://schemas.microsoft.com/office/drawing/2014/main" id="{219CDF9B-CFF6-080D-956B-5070C2F911BB}"/>
              </a:ext>
            </a:extLst>
          </p:cNvPr>
          <p:cNvSpPr txBox="1"/>
          <p:nvPr/>
        </p:nvSpPr>
        <p:spPr>
          <a:xfrm>
            <a:off x="6987621" y="3781653"/>
            <a:ext cx="2606484" cy="301621"/>
          </a:xfrm>
          <a:prstGeom prst="rect">
            <a:avLst/>
          </a:prstGeom>
          <a:noFill/>
        </p:spPr>
        <p:txBody>
          <a:bodyPr wrap="square" lIns="0" tIns="0" rIns="0" bIns="0" rtlCol="0" anchor="t">
            <a:spAutoFit/>
          </a:bodyPr>
          <a:lstStyle>
            <a:defPPr>
              <a:defRPr lang="ja-JP"/>
            </a:defPPr>
            <a:lvl1pPr marL="285750" indent="-285750">
              <a:lnSpc>
                <a:spcPct val="130000"/>
              </a:lnSpc>
              <a:spcAft>
                <a:spcPts val="1200"/>
              </a:spcAft>
              <a:buFont typeface="Wingdings" pitchFamily="2" charset="2"/>
              <a:buChar char="l"/>
              <a:defRPr sz="1600">
                <a:solidFill>
                  <a:srgbClr val="000000"/>
                </a:solidFill>
                <a:effectLst/>
                <a:latin typeface="Meiryo" panose="020B0604030504040204" pitchFamily="34" charset="-128"/>
                <a:ea typeface="Meiryo" panose="020B0604030504040204" pitchFamily="34" charset="-128"/>
              </a:defRPr>
            </a:lvl1pPr>
          </a:lstStyle>
          <a:p>
            <a:pPr marL="0" indent="0" algn="r">
              <a:buNone/>
            </a:pPr>
            <a:r>
              <a:rPr lang="ja-JP" altLang="en-US" u="sng">
                <a:solidFill>
                  <a:srgbClr val="1A1A1A"/>
                </a:solidFill>
                <a:latin typeface="Meiryo"/>
                <a:ea typeface="Meiryo"/>
              </a:rPr>
              <a:t>合計：</a:t>
            </a:r>
            <a:r>
              <a:rPr lang="en-US" altLang="ja-JP" u="sng">
                <a:solidFill>
                  <a:srgbClr val="1A1A1A"/>
                </a:solidFill>
                <a:latin typeface="Meiryo"/>
                <a:ea typeface="Meiryo"/>
              </a:rPr>
              <a:t>¥9,140,000</a:t>
            </a:r>
            <a:r>
              <a:rPr lang="ja-JP" altLang="en-US" u="sng">
                <a:solidFill>
                  <a:srgbClr val="1A1A1A"/>
                </a:solidFill>
                <a:latin typeface="Meiryo"/>
                <a:ea typeface="Meiryo"/>
              </a:rPr>
              <a:t>（税抜）</a:t>
            </a:r>
            <a:endParaRPr lang="en-US" altLang="ja-JP" u="sng">
              <a:solidFill>
                <a:srgbClr val="1A1A1A"/>
              </a:solidFill>
              <a:latin typeface="Meiryo"/>
              <a:ea typeface="Meiryo"/>
            </a:endParaRPr>
          </a:p>
        </p:txBody>
      </p:sp>
      <p:graphicFrame>
        <p:nvGraphicFramePr>
          <p:cNvPr id="5" name="Table 4">
            <a:extLst>
              <a:ext uri="{FF2B5EF4-FFF2-40B4-BE49-F238E27FC236}">
                <a16:creationId xmlns:a16="http://schemas.microsoft.com/office/drawing/2014/main" id="{773BA42B-ACE4-79AC-F191-85FDC363A733}"/>
              </a:ext>
            </a:extLst>
          </p:cNvPr>
          <p:cNvGraphicFramePr>
            <a:graphicFrameLocks noGrp="1"/>
          </p:cNvGraphicFramePr>
          <p:nvPr>
            <p:extLst>
              <p:ext uri="{D42A27DB-BD31-4B8C-83A1-F6EECF244321}">
                <p14:modId xmlns:p14="http://schemas.microsoft.com/office/powerpoint/2010/main" val="4144303997"/>
              </p:ext>
            </p:extLst>
          </p:nvPr>
        </p:nvGraphicFramePr>
        <p:xfrm>
          <a:off x="798392" y="1716386"/>
          <a:ext cx="8781320" cy="1694012"/>
        </p:xfrm>
        <a:graphic>
          <a:graphicData uri="http://schemas.openxmlformats.org/drawingml/2006/table">
            <a:tbl>
              <a:tblPr bandRow="1">
                <a:tableStyleId>{5C22544A-7EE6-4342-B048-85BDC9FD1C3A}</a:tableStyleId>
              </a:tblPr>
              <a:tblGrid>
                <a:gridCol w="2195330">
                  <a:extLst>
                    <a:ext uri="{9D8B030D-6E8A-4147-A177-3AD203B41FA5}">
                      <a16:colId xmlns:a16="http://schemas.microsoft.com/office/drawing/2014/main" val="3342915614"/>
                    </a:ext>
                  </a:extLst>
                </a:gridCol>
                <a:gridCol w="2195330">
                  <a:extLst>
                    <a:ext uri="{9D8B030D-6E8A-4147-A177-3AD203B41FA5}">
                      <a16:colId xmlns:a16="http://schemas.microsoft.com/office/drawing/2014/main" val="2416660708"/>
                    </a:ext>
                  </a:extLst>
                </a:gridCol>
                <a:gridCol w="2195330">
                  <a:extLst>
                    <a:ext uri="{9D8B030D-6E8A-4147-A177-3AD203B41FA5}">
                      <a16:colId xmlns:a16="http://schemas.microsoft.com/office/drawing/2014/main" val="1198751209"/>
                    </a:ext>
                  </a:extLst>
                </a:gridCol>
                <a:gridCol w="2195330">
                  <a:extLst>
                    <a:ext uri="{9D8B030D-6E8A-4147-A177-3AD203B41FA5}">
                      <a16:colId xmlns:a16="http://schemas.microsoft.com/office/drawing/2014/main" val="3017622101"/>
                    </a:ext>
                  </a:extLst>
                </a:gridCol>
              </a:tblGrid>
              <a:tr h="379562">
                <a:tc>
                  <a:txBody>
                    <a:bodyPr/>
                    <a:lstStyle/>
                    <a:p>
                      <a:pPr algn="ctr" fontAlgn="base">
                        <a:lnSpc>
                          <a:spcPts val="1200"/>
                        </a:lnSpc>
                        <a:buNone/>
                      </a:pPr>
                      <a:r>
                        <a:rPr lang="ja-JP" altLang="en-US" sz="1000">
                          <a:solidFill>
                            <a:srgbClr val="FFFFFF"/>
                          </a:solidFill>
                          <a:effectLst/>
                          <a:ea typeface="Meiryo"/>
                        </a:rPr>
                        <a:t>工程</a:t>
                      </a:r>
                      <a:endParaRPr lang="ja-JP" altLang="en-US">
                        <a:effectLst/>
                      </a:endParaRPr>
                    </a:p>
                  </a:txBody>
                  <a:tcPr marL="106509" marR="106509" marT="53254" marB="53254" anchor="ctr">
                    <a:lnL w="9525" cap="flat" cmpd="sng" algn="ctr">
                      <a:solidFill>
                        <a:srgbClr val="000000"/>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1B3274"/>
                    </a:solidFill>
                  </a:tcPr>
                </a:tc>
                <a:tc>
                  <a:txBody>
                    <a:bodyPr/>
                    <a:lstStyle/>
                    <a:p>
                      <a:pPr lvl="0" algn="ctr">
                        <a:lnSpc>
                          <a:spcPts val="1200"/>
                        </a:lnSpc>
                        <a:buNone/>
                      </a:pPr>
                      <a:r>
                        <a:rPr lang="ja-JP" sz="1000" b="0" i="0" u="none" strike="noStrike" noProof="0">
                          <a:solidFill>
                            <a:srgbClr val="FFFFFF"/>
                          </a:solidFill>
                          <a:effectLst/>
                        </a:rPr>
                        <a:t>想定期間</a:t>
                      </a:r>
                      <a:endParaRPr lang="en-US" altLang="ja-JP"/>
                    </a:p>
                  </a:txBody>
                  <a:tcPr marL="106509" marR="106509" marT="53254" marB="5325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1B3274"/>
                    </a:solidFill>
                  </a:tcPr>
                </a:tc>
                <a:tc>
                  <a:txBody>
                    <a:bodyPr/>
                    <a:lstStyle/>
                    <a:p>
                      <a:pPr lvl="0" algn="ctr">
                        <a:lnSpc>
                          <a:spcPts val="1200"/>
                        </a:lnSpc>
                        <a:buNone/>
                      </a:pPr>
                      <a:r>
                        <a:rPr lang="ja-JP" altLang="en-US" sz="1000">
                          <a:solidFill>
                            <a:srgbClr val="FFFFFF"/>
                          </a:solidFill>
                          <a:effectLst/>
                          <a:ea typeface="Meiryo"/>
                        </a:rPr>
                        <a:t>契約形態</a:t>
                      </a:r>
                    </a:p>
                  </a:txBody>
                  <a:tcPr marL="106509" marR="106509" marT="53254" marB="5325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1B3274"/>
                    </a:solidFill>
                  </a:tcPr>
                </a:tc>
                <a:tc>
                  <a:txBody>
                    <a:bodyPr/>
                    <a:lstStyle/>
                    <a:p>
                      <a:pPr lvl="0" algn="ctr">
                        <a:lnSpc>
                          <a:spcPct val="100000"/>
                        </a:lnSpc>
                        <a:spcBef>
                          <a:spcPts val="0"/>
                        </a:spcBef>
                        <a:spcAft>
                          <a:spcPts val="0"/>
                        </a:spcAft>
                        <a:buNone/>
                      </a:pPr>
                      <a:r>
                        <a:rPr lang="ja-JP" altLang="en-US" sz="1000" b="0" i="0" u="none" strike="noStrike" noProof="0">
                          <a:solidFill>
                            <a:srgbClr val="FFFFFF"/>
                          </a:solidFill>
                          <a:effectLst/>
                          <a:latin typeface="Meiryo"/>
                          <a:ea typeface="Meiryo"/>
                        </a:rPr>
                        <a:t>金額</a:t>
                      </a:r>
                    </a:p>
                  </a:txBody>
                  <a:tcPr marL="106509" marR="106509" marT="53254" marB="53254" anchor="ctr">
                    <a:lnL w="9525" cap="flat" cmpd="sng" algn="ctr">
                      <a:solidFill>
                        <a:srgbClr val="D9D9D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1B3274"/>
                    </a:solidFill>
                  </a:tcPr>
                </a:tc>
                <a:extLst>
                  <a:ext uri="{0D108BD9-81ED-4DB2-BD59-A6C34878D82A}">
                    <a16:rowId xmlns:a16="http://schemas.microsoft.com/office/drawing/2014/main" val="2017761973"/>
                  </a:ext>
                </a:extLst>
              </a:tr>
              <a:tr h="438150">
                <a:tc>
                  <a:txBody>
                    <a:bodyPr/>
                    <a:lstStyle/>
                    <a:p>
                      <a:pPr fontAlgn="auto">
                        <a:lnSpc>
                          <a:spcPts val="1425"/>
                        </a:lnSpc>
                        <a:buNone/>
                      </a:pPr>
                      <a:r>
                        <a:rPr lang="ja-JP" altLang="en-US" sz="1200">
                          <a:effectLst/>
                          <a:latin typeface="Meiryo"/>
                          <a:ea typeface="Meiryo"/>
                        </a:rPr>
                        <a:t>要件定義</a:t>
                      </a:r>
                    </a:p>
                  </a:txBody>
                  <a:tcPr marL="11411" marR="11411" marT="11411" marB="54788" anchor="ctr">
                    <a:lnL w="9525" cap="flat" cmpd="sng" algn="ctr">
                      <a:solidFill>
                        <a:srgbClr val="000000"/>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3F3F3"/>
                    </a:solidFill>
                  </a:tcPr>
                </a:tc>
                <a:tc>
                  <a:txBody>
                    <a:bodyPr/>
                    <a:lstStyle/>
                    <a:p>
                      <a:pPr algn="ctr" fontAlgn="auto">
                        <a:lnSpc>
                          <a:spcPts val="1425"/>
                        </a:lnSpc>
                        <a:buNone/>
                      </a:pPr>
                      <a:r>
                        <a:rPr lang="ja-JP" altLang="en-US" sz="1200">
                          <a:effectLst/>
                          <a:latin typeface="Meiryo"/>
                          <a:ea typeface="Meiryo"/>
                        </a:rPr>
                        <a:t>1ヶ月</a:t>
                      </a:r>
                    </a:p>
                  </a:txBody>
                  <a:tcPr marL="11411" marR="11411" marT="11411" marB="54788"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ctr" fontAlgn="base">
                        <a:lnSpc>
                          <a:spcPts val="1425"/>
                        </a:lnSpc>
                        <a:buNone/>
                      </a:pPr>
                      <a:r>
                        <a:rPr lang="en-US" altLang="ja-JP" sz="1200" err="1">
                          <a:effectLst/>
                          <a:latin typeface="Meiryo"/>
                          <a:ea typeface="Meiryo"/>
                        </a:rPr>
                        <a:t>準委任契約</a:t>
                      </a:r>
                      <a:endParaRPr lang="ja-JP" altLang="en-US" sz="1200">
                        <a:effectLst/>
                        <a:latin typeface="Meiryo"/>
                        <a:ea typeface="Meiryo"/>
                      </a:endParaRPr>
                    </a:p>
                  </a:txBody>
                  <a:tcPr marL="11411" marR="11411" marT="11411" marB="54788"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r" fontAlgn="base">
                        <a:lnSpc>
                          <a:spcPts val="1425"/>
                        </a:lnSpc>
                        <a:buNone/>
                      </a:pPr>
                      <a:r>
                        <a:rPr lang="en-US" altLang="ja-JP" sz="1200">
                          <a:effectLst/>
                          <a:latin typeface="Meiryo"/>
                          <a:ea typeface="Meiryo"/>
                        </a:rPr>
                        <a:t>¥1,270,000 </a:t>
                      </a:r>
                      <a:endParaRPr lang="ja-JP" altLang="en-US" sz="1200">
                        <a:effectLst/>
                        <a:latin typeface="Meiryo"/>
                        <a:ea typeface="Meiryo"/>
                      </a:endParaRPr>
                    </a:p>
                  </a:txBody>
                  <a:tcPr marL="11411" marR="11411" marT="11411" marB="54788" anchor="ctr">
                    <a:lnL w="9525" cap="flat" cmpd="sng" algn="ctr">
                      <a:solidFill>
                        <a:srgbClr val="D9D9D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312312217"/>
                  </a:ext>
                </a:extLst>
              </a:tr>
              <a:tr h="438150">
                <a:tc>
                  <a:txBody>
                    <a:bodyPr/>
                    <a:lstStyle/>
                    <a:p>
                      <a:pPr fontAlgn="auto">
                        <a:lnSpc>
                          <a:spcPts val="1425"/>
                        </a:lnSpc>
                        <a:buNone/>
                      </a:pPr>
                      <a:r>
                        <a:rPr lang="ja-JP" altLang="en-US" sz="1200">
                          <a:effectLst/>
                          <a:latin typeface="Meiryo"/>
                          <a:ea typeface="Meiryo"/>
                        </a:rPr>
                        <a:t>情報設計・デザイン</a:t>
                      </a:r>
                    </a:p>
                  </a:txBody>
                  <a:tcPr marL="11411" marR="11411" marT="11411" marB="54788" anchor="ctr">
                    <a:lnL w="9525" cap="flat" cmpd="sng" algn="ctr">
                      <a:solidFill>
                        <a:srgbClr val="000000"/>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3F3F3"/>
                    </a:solidFill>
                  </a:tcPr>
                </a:tc>
                <a:tc>
                  <a:txBody>
                    <a:bodyPr/>
                    <a:lstStyle/>
                    <a:p>
                      <a:pPr algn="ctr" fontAlgn="auto">
                        <a:lnSpc>
                          <a:spcPts val="1425"/>
                        </a:lnSpc>
                        <a:buNone/>
                      </a:pPr>
                      <a:r>
                        <a:rPr lang="en-US" sz="1200">
                          <a:effectLst/>
                          <a:latin typeface="Meiryo"/>
                        </a:rPr>
                        <a:t>4</a:t>
                      </a:r>
                      <a:r>
                        <a:rPr lang="ja-JP" altLang="en-US" sz="1200">
                          <a:effectLst/>
                          <a:latin typeface="Meiryo"/>
                          <a:ea typeface="Meiryo"/>
                        </a:rPr>
                        <a:t>ヶ月</a:t>
                      </a:r>
                    </a:p>
                  </a:txBody>
                  <a:tcPr marL="11411" marR="11411" marT="11411" marB="54788"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200" b="0" i="0" u="none" strike="noStrike" noProof="0" err="1">
                          <a:solidFill>
                            <a:srgbClr val="000000"/>
                          </a:solidFill>
                          <a:effectLst/>
                          <a:latin typeface="Meiryo"/>
                        </a:rPr>
                        <a:t>準委任契約</a:t>
                      </a:r>
                      <a:endParaRPr lang="ja-JP" sz="1200" b="0" i="0" u="none" strike="noStrike" noProof="0">
                        <a:solidFill>
                          <a:srgbClr val="000000"/>
                        </a:solidFill>
                        <a:effectLst/>
                        <a:latin typeface="Meiryo"/>
                        <a:ea typeface="Meiryo"/>
                      </a:endParaRPr>
                    </a:p>
                  </a:txBody>
                  <a:tcPr marL="11411" marR="11411" marT="11411" marB="54788"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r" fontAlgn="base">
                        <a:lnSpc>
                          <a:spcPts val="1425"/>
                        </a:lnSpc>
                        <a:buNone/>
                      </a:pPr>
                      <a:r>
                        <a:rPr lang="en-US" altLang="ja-JP" sz="1200">
                          <a:effectLst/>
                          <a:latin typeface="Meiryo"/>
                          <a:ea typeface="Meiryo"/>
                        </a:rPr>
                        <a:t>¥</a:t>
                      </a:r>
                      <a:r>
                        <a:rPr lang="en-US" altLang="ja-JP" sz="1200">
                          <a:effectLst/>
                          <a:latin typeface="Meiryo"/>
                        </a:rPr>
                        <a:t>4,810,000</a:t>
                      </a:r>
                      <a:r>
                        <a:rPr lang="en-US" altLang="ja-JP" sz="1200">
                          <a:effectLst/>
                          <a:latin typeface="Meiryo"/>
                          <a:ea typeface="Meiryo"/>
                        </a:rPr>
                        <a:t> </a:t>
                      </a:r>
                      <a:endParaRPr lang="ja-JP" altLang="en-US" sz="1200">
                        <a:effectLst/>
                        <a:latin typeface="Meiryo"/>
                        <a:ea typeface="Meiryo"/>
                      </a:endParaRPr>
                    </a:p>
                  </a:txBody>
                  <a:tcPr marL="11411" marR="11411" marT="11411" marB="54788" anchor="ctr">
                    <a:lnL w="9525" cap="flat" cmpd="sng" algn="ctr">
                      <a:solidFill>
                        <a:srgbClr val="D9D9D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444742033"/>
                  </a:ext>
                </a:extLst>
              </a:tr>
              <a:tr h="438150">
                <a:tc>
                  <a:txBody>
                    <a:bodyPr/>
                    <a:lstStyle/>
                    <a:p>
                      <a:pPr fontAlgn="auto">
                        <a:lnSpc>
                          <a:spcPts val="1425"/>
                        </a:lnSpc>
                        <a:buNone/>
                      </a:pPr>
                      <a:r>
                        <a:rPr lang="ja-JP" altLang="en-US" sz="1200">
                          <a:effectLst/>
                          <a:latin typeface="Meiryo"/>
                          <a:ea typeface="Meiryo"/>
                        </a:rPr>
                        <a:t>実装支援</a:t>
                      </a:r>
                      <a:endParaRPr lang="ja-JP" sz="1200" b="0" i="0" u="none" strike="noStrike" noProof="0">
                        <a:solidFill>
                          <a:srgbClr val="000000"/>
                        </a:solidFill>
                        <a:effectLst/>
                        <a:latin typeface="Meiryo"/>
                        <a:ea typeface="Meiryo"/>
                      </a:endParaRPr>
                    </a:p>
                  </a:txBody>
                  <a:tcPr marL="11411" marR="11411" marT="11411" marB="54788" anchor="ctr">
                    <a:lnL w="9525" cap="flat" cmpd="sng" algn="ctr">
                      <a:solidFill>
                        <a:srgbClr val="000000"/>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3F3F3"/>
                    </a:solidFill>
                  </a:tcPr>
                </a:tc>
                <a:tc>
                  <a:txBody>
                    <a:bodyPr/>
                    <a:lstStyle/>
                    <a:p>
                      <a:pPr algn="ctr" fontAlgn="auto">
                        <a:lnSpc>
                          <a:spcPts val="1425"/>
                        </a:lnSpc>
                        <a:buNone/>
                      </a:pPr>
                      <a:r>
                        <a:rPr lang="ja-JP" altLang="en-US" sz="1200">
                          <a:effectLst/>
                          <a:latin typeface="Meiryo"/>
                          <a:ea typeface="Meiryo"/>
                        </a:rPr>
                        <a:t>8ヶ月</a:t>
                      </a:r>
                    </a:p>
                  </a:txBody>
                  <a:tcPr marL="11411" marR="11411" marT="11411" marB="54788"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200" b="0" i="0" u="none" strike="noStrike" noProof="0" err="1">
                          <a:solidFill>
                            <a:srgbClr val="000000"/>
                          </a:solidFill>
                          <a:effectLst/>
                          <a:latin typeface="Meiryo"/>
                        </a:rPr>
                        <a:t>準委任契約</a:t>
                      </a:r>
                      <a:endParaRPr lang="ja-JP" sz="1200" b="0" i="0" u="none" strike="noStrike" noProof="0">
                        <a:solidFill>
                          <a:srgbClr val="000000"/>
                        </a:solidFill>
                        <a:effectLst/>
                        <a:latin typeface="Meiryo"/>
                        <a:ea typeface="Meiryo"/>
                      </a:endParaRPr>
                    </a:p>
                  </a:txBody>
                  <a:tcPr marL="11411" marR="11411" marT="11411" marB="54788"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r" fontAlgn="base">
                        <a:lnSpc>
                          <a:spcPts val="1425"/>
                        </a:lnSpc>
                        <a:buNone/>
                      </a:pPr>
                      <a:r>
                        <a:rPr lang="en-US" altLang="ja-JP" sz="1200">
                          <a:effectLst/>
                          <a:latin typeface="Meiryo"/>
                          <a:ea typeface="Meiryo"/>
                        </a:rPr>
                        <a:t>¥</a:t>
                      </a:r>
                      <a:r>
                        <a:rPr lang="en-US" altLang="ja-JP" sz="1200">
                          <a:effectLst/>
                          <a:latin typeface="Meiryo"/>
                        </a:rPr>
                        <a:t>3,060</a:t>
                      </a:r>
                      <a:r>
                        <a:rPr lang="en-US" altLang="ja-JP" sz="1200">
                          <a:effectLst/>
                          <a:latin typeface="Meiryo"/>
                          <a:ea typeface="Meiryo"/>
                        </a:rPr>
                        <a:t>,000 </a:t>
                      </a:r>
                      <a:endParaRPr lang="ja-JP" altLang="en-US" sz="1200">
                        <a:effectLst/>
                        <a:latin typeface="Meiryo"/>
                        <a:ea typeface="Meiryo"/>
                      </a:endParaRPr>
                    </a:p>
                  </a:txBody>
                  <a:tcPr marL="11411" marR="11411" marT="11411" marB="54788" anchor="ctr">
                    <a:lnL w="9525" cap="flat" cmpd="sng" algn="ctr">
                      <a:solidFill>
                        <a:srgbClr val="D9D9D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10230654"/>
                  </a:ext>
                </a:extLst>
              </a:tr>
            </a:tbl>
          </a:graphicData>
        </a:graphic>
      </p:graphicFrame>
    </p:spTree>
    <p:extLst>
      <p:ext uri="{BB962C8B-B14F-4D97-AF65-F5344CB8AC3E}">
        <p14:creationId xmlns:p14="http://schemas.microsoft.com/office/powerpoint/2010/main" val="1837017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99F75-E31A-EF4D-BF82-9A899922C753}"/>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DC98CE7-33D5-4661-3D94-FE2207F4DF66}"/>
              </a:ext>
            </a:extLst>
          </p:cNvPr>
          <p:cNvSpPr txBox="1"/>
          <p:nvPr/>
        </p:nvSpPr>
        <p:spPr>
          <a:xfrm>
            <a:off x="539557" y="146078"/>
            <a:ext cx="1122102" cy="215444"/>
          </a:xfrm>
          <a:prstGeom prst="rect">
            <a:avLst/>
          </a:prstGeom>
          <a:noFill/>
        </p:spPr>
        <p:txBody>
          <a:bodyPr wrap="none" lIns="0" tIns="0" rIns="0" bIns="0" rtlCol="0" anchor="t">
            <a:spAutoFit/>
          </a:bodyPr>
          <a:lstStyle/>
          <a:p>
            <a:pPr>
              <a:tabLst>
                <a:tab pos="540000" algn="l"/>
              </a:tabLst>
            </a:pPr>
            <a:r>
              <a:rPr lang="en-US" altLang="ja-JP" sz="1400">
                <a:solidFill>
                  <a:schemeClr val="bg1"/>
                </a:solidFill>
                <a:latin typeface="Meiryo"/>
                <a:ea typeface="Meiryo"/>
              </a:rPr>
              <a:t>05</a:t>
            </a:r>
            <a:r>
              <a:rPr lang="ja-JP" altLang="en-US" sz="1400">
                <a:solidFill>
                  <a:schemeClr val="bg1"/>
                </a:solidFill>
                <a:latin typeface="Meiryo"/>
                <a:ea typeface="Meiryo"/>
              </a:rPr>
              <a:t>　</a:t>
            </a:r>
            <a:r>
              <a:rPr lang="ja-JP" sz="1400">
                <a:solidFill>
                  <a:schemeClr val="bg1"/>
                </a:solidFill>
                <a:latin typeface="Meiryo"/>
                <a:ea typeface="Meiryo"/>
              </a:rPr>
              <a:t>お見積り</a:t>
            </a:r>
          </a:p>
        </p:txBody>
      </p:sp>
      <p:sp>
        <p:nvSpPr>
          <p:cNvPr id="3" name="テキスト ボックス 2">
            <a:extLst>
              <a:ext uri="{FF2B5EF4-FFF2-40B4-BE49-F238E27FC236}">
                <a16:creationId xmlns:a16="http://schemas.microsoft.com/office/drawing/2014/main" id="{D4E27959-2EAF-771B-776A-52D40C9B577C}"/>
              </a:ext>
            </a:extLst>
          </p:cNvPr>
          <p:cNvSpPr txBox="1"/>
          <p:nvPr/>
        </p:nvSpPr>
        <p:spPr>
          <a:xfrm>
            <a:off x="1053382" y="845112"/>
            <a:ext cx="2037417"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panose="020B0604030504040204" pitchFamily="34" charset="-128"/>
                <a:ea typeface="Meiryo" panose="020B0604030504040204" pitchFamily="34" charset="-128"/>
              </a:rPr>
              <a:t>前提条件（</a:t>
            </a:r>
            <a:r>
              <a:rPr lang="en-US" altLang="ja-JP" sz="2000" b="1">
                <a:solidFill>
                  <a:srgbClr val="0B3274"/>
                </a:solidFill>
                <a:latin typeface="Meiryo" panose="020B0604030504040204" pitchFamily="34" charset="-128"/>
                <a:ea typeface="Meiryo" panose="020B0604030504040204" pitchFamily="34" charset="-128"/>
              </a:rPr>
              <a:t>1/3</a:t>
            </a:r>
            <a:r>
              <a:rPr lang="ja-JP" altLang="en-US" sz="2000" b="1">
                <a:solidFill>
                  <a:srgbClr val="0B3274"/>
                </a:solidFill>
                <a:latin typeface="Meiryo" panose="020B0604030504040204" pitchFamily="34" charset="-128"/>
                <a:ea typeface="Meiryo" panose="020B0604030504040204" pitchFamily="34" charset="-128"/>
              </a:rPr>
              <a:t>）</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05DF4588-B683-DB1F-3F91-C41914DBCDB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23</a:t>
            </a:fld>
            <a:endParaRPr lang="ja-JP" altLang="en-US"/>
          </a:p>
        </p:txBody>
      </p:sp>
      <p:sp>
        <p:nvSpPr>
          <p:cNvPr id="7" name="テキスト ボックス 6">
            <a:extLst>
              <a:ext uri="{FF2B5EF4-FFF2-40B4-BE49-F238E27FC236}">
                <a16:creationId xmlns:a16="http://schemas.microsoft.com/office/drawing/2014/main" id="{82B03AE7-8718-B226-A57F-CECE4C378C1F}"/>
              </a:ext>
            </a:extLst>
          </p:cNvPr>
          <p:cNvSpPr txBox="1"/>
          <p:nvPr/>
        </p:nvSpPr>
        <p:spPr>
          <a:xfrm>
            <a:off x="907778" y="1538841"/>
            <a:ext cx="10858124" cy="4962897"/>
          </a:xfrm>
          <a:prstGeom prst="rect">
            <a:avLst/>
          </a:prstGeom>
          <a:noFill/>
        </p:spPr>
        <p:txBody>
          <a:bodyPr wrap="square" lIns="0" tIns="0" rIns="0" bIns="0" rtlCol="0" anchor="t">
            <a:spAutoFit/>
          </a:bodyPr>
          <a:lstStyle/>
          <a:p>
            <a:pPr>
              <a:lnSpc>
                <a:spcPct val="150000"/>
              </a:lnSpc>
            </a:pPr>
            <a:r>
              <a:rPr lang="ja-JP" altLang="en-US" sz="1200" b="1">
                <a:solidFill>
                  <a:srgbClr val="1A1A1A"/>
                </a:solidFill>
                <a:latin typeface="Meiryo"/>
                <a:ea typeface="Meiryo"/>
              </a:rPr>
              <a:t>基本事項</a:t>
            </a:r>
            <a:endParaRPr lang="en-US" altLang="ja-JP" sz="1200" b="1">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契約形態：準委任契約（履行割合型）</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納入期限：毎月末日</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納入場所：貴社指定場所</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御支払条件：毎月末日締、翌月末日支払</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御見積有効期限：</a:t>
            </a:r>
            <a:r>
              <a:rPr lang="en-US" altLang="ja-JP" sz="1200">
                <a:solidFill>
                  <a:srgbClr val="1A1A1A"/>
                </a:solidFill>
                <a:latin typeface="Meiryo"/>
                <a:ea typeface="Meiryo"/>
              </a:rPr>
              <a:t>2026</a:t>
            </a:r>
            <a:r>
              <a:rPr lang="ja-JP" altLang="en-US" sz="1200">
                <a:solidFill>
                  <a:srgbClr val="1A1A1A"/>
                </a:solidFill>
                <a:latin typeface="Meiryo"/>
                <a:ea typeface="Meiryo"/>
              </a:rPr>
              <a:t>年</a:t>
            </a:r>
            <a:r>
              <a:rPr lang="en-US" altLang="ja-JP" sz="1200">
                <a:solidFill>
                  <a:srgbClr val="1A1A1A"/>
                </a:solidFill>
                <a:latin typeface="Meiryo"/>
                <a:ea typeface="Meiryo"/>
              </a:rPr>
              <a:t>1</a:t>
            </a:r>
            <a:r>
              <a:rPr lang="ja-JP" altLang="en-US" sz="1200">
                <a:solidFill>
                  <a:srgbClr val="1A1A1A"/>
                </a:solidFill>
                <a:latin typeface="Meiryo"/>
                <a:ea typeface="Meiryo"/>
              </a:rPr>
              <a:t>月</a:t>
            </a:r>
            <a:r>
              <a:rPr lang="en-US" altLang="ja-JP" sz="1200">
                <a:solidFill>
                  <a:srgbClr val="1A1A1A"/>
                </a:solidFill>
                <a:latin typeface="Meiryo"/>
                <a:ea typeface="Meiryo"/>
              </a:rPr>
              <a:t>31</a:t>
            </a:r>
            <a:r>
              <a:rPr lang="ja-JP" altLang="en-US" sz="1200">
                <a:solidFill>
                  <a:srgbClr val="1A1A1A"/>
                </a:solidFill>
                <a:latin typeface="Meiryo"/>
                <a:ea typeface="Meiryo"/>
              </a:rPr>
              <a:t>日</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作業内容：要件定義（現行調査・要件定義）</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毎月末の「作業報告書」の納入を以て、ご請求させていただきます。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月標準時間は、</a:t>
            </a:r>
            <a:r>
              <a:rPr lang="en-US" altLang="ja-JP" sz="1200">
                <a:solidFill>
                  <a:srgbClr val="1A1A1A"/>
                </a:solidFill>
                <a:latin typeface="Meiryo"/>
                <a:ea typeface="Meiryo"/>
              </a:rPr>
              <a:t>1</a:t>
            </a:r>
            <a:r>
              <a:rPr lang="ja-JP" altLang="en-US" sz="1200">
                <a:solidFill>
                  <a:srgbClr val="1A1A1A"/>
                </a:solidFill>
                <a:latin typeface="Meiryo"/>
                <a:ea typeface="Meiryo"/>
              </a:rPr>
              <a:t>人月あたり</a:t>
            </a:r>
            <a:r>
              <a:rPr lang="en-US" altLang="ja-JP" sz="1200">
                <a:solidFill>
                  <a:srgbClr val="1A1A1A"/>
                </a:solidFill>
                <a:latin typeface="Meiryo"/>
                <a:ea typeface="Meiryo"/>
              </a:rPr>
              <a:t>160</a:t>
            </a:r>
            <a:r>
              <a:rPr lang="ja-JP" altLang="en-US" sz="1200">
                <a:solidFill>
                  <a:srgbClr val="1A1A1A"/>
                </a:solidFill>
                <a:latin typeface="Meiryo"/>
                <a:ea typeface="Meiryo"/>
              </a:rPr>
              <a:t>時間（</a:t>
            </a:r>
            <a:r>
              <a:rPr lang="en-US" altLang="ja-JP" sz="1200">
                <a:solidFill>
                  <a:srgbClr val="1A1A1A"/>
                </a:solidFill>
                <a:latin typeface="Meiryo"/>
                <a:ea typeface="Meiryo"/>
              </a:rPr>
              <a:t>0.5</a:t>
            </a:r>
            <a:r>
              <a:rPr lang="ja-JP" altLang="en-US" sz="1200">
                <a:solidFill>
                  <a:srgbClr val="1A1A1A"/>
                </a:solidFill>
                <a:latin typeface="Meiryo"/>
                <a:ea typeface="Meiryo"/>
              </a:rPr>
              <a:t>人月は</a:t>
            </a:r>
            <a:r>
              <a:rPr lang="en-US" altLang="ja-JP" sz="1200">
                <a:solidFill>
                  <a:srgbClr val="1A1A1A"/>
                </a:solidFill>
                <a:latin typeface="Meiryo"/>
                <a:ea typeface="Meiryo"/>
              </a:rPr>
              <a:t>80</a:t>
            </a:r>
            <a:r>
              <a:rPr lang="ja-JP" altLang="en-US" sz="1200">
                <a:solidFill>
                  <a:srgbClr val="1A1A1A"/>
                </a:solidFill>
                <a:latin typeface="Meiryo"/>
                <a:ea typeface="Meiryo"/>
              </a:rPr>
              <a:t>時間のように人月に応じて算出）とさせていただきます。</a:t>
            </a:r>
            <a:br>
              <a:rPr lang="ja-JP" altLang="en-US" sz="1200">
                <a:solidFill>
                  <a:srgbClr val="1A1A1A"/>
                </a:solidFill>
                <a:latin typeface="Meiryo"/>
                <a:ea typeface="Meiryo"/>
              </a:rPr>
            </a:br>
            <a:r>
              <a:rPr lang="ja-JP" altLang="en-US" sz="1200">
                <a:solidFill>
                  <a:srgbClr val="1A1A1A"/>
                </a:solidFill>
                <a:latin typeface="Meiryo"/>
                <a:ea typeface="Meiryo"/>
              </a:rPr>
              <a:t>上限を超過する場合は双方で協議させていただき、追加のご発注がある場合に限り超過して作業させていただきます。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準委任契約（履行割合型）のため、瑕疵責任（契約不適合）に関する条件については対象外となります。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準委任契約（履行割合型）のため、作業に付帯して予定する成果物は、完成を保証するものではありません。</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共通的なシステム構築であるため、今後弊社で別システムを構築する際、今回用いた設計手法、</a:t>
            </a:r>
            <a:br>
              <a:rPr lang="en-US" altLang="ja-JP" sz="1200">
                <a:solidFill>
                  <a:srgbClr val="1A1A1A"/>
                </a:solidFill>
                <a:latin typeface="Meiryo"/>
                <a:ea typeface="Meiryo"/>
              </a:rPr>
            </a:br>
            <a:r>
              <a:rPr lang="ja-JP" altLang="en-US" sz="1200">
                <a:solidFill>
                  <a:srgbClr val="1A1A1A"/>
                </a:solidFill>
                <a:latin typeface="Meiryo"/>
                <a:ea typeface="Meiryo"/>
              </a:rPr>
              <a:t>およびシステム構築手法については使用しても異議を問わない事に合意していただくこととします。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賠償となった場合については、ご発注金額を上限とします。</a:t>
            </a:r>
            <a:endParaRPr lang="en-US" altLang="ja-JP" sz="120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当該プロジェクト開始および期間がお客様理由により延期になる場合は別途お見積とさせて頂きます。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制作物提出タイミングの無理な圧縮等により冗長な費用が生じた場合には別途お見積とさせて頂きます。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作業開始の</a:t>
            </a:r>
            <a:r>
              <a:rPr lang="en-US" altLang="ja-JP" sz="1200">
                <a:solidFill>
                  <a:srgbClr val="1A1A1A"/>
                </a:solidFill>
                <a:latin typeface="Meiryo"/>
                <a:ea typeface="Meiryo"/>
              </a:rPr>
              <a:t>1</a:t>
            </a:r>
            <a:r>
              <a:rPr lang="ja-JP" altLang="en-US" sz="1200">
                <a:solidFill>
                  <a:srgbClr val="1A1A1A"/>
                </a:solidFill>
                <a:latin typeface="Meiryo"/>
                <a:ea typeface="Meiryo"/>
              </a:rPr>
              <a:t>ヶ月前にご発注の意思をご連絡願います。ご連絡のタイミングにより、本案件をお受け出来ない可能性がございます。</a:t>
            </a:r>
          </a:p>
        </p:txBody>
      </p:sp>
    </p:spTree>
    <p:extLst>
      <p:ext uri="{BB962C8B-B14F-4D97-AF65-F5344CB8AC3E}">
        <p14:creationId xmlns:p14="http://schemas.microsoft.com/office/powerpoint/2010/main" val="568544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32B9B-2F14-9B16-5C2B-B9A5745D155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994612B-38EB-1234-E022-BED48C977664}"/>
              </a:ext>
            </a:extLst>
          </p:cNvPr>
          <p:cNvSpPr txBox="1"/>
          <p:nvPr/>
        </p:nvSpPr>
        <p:spPr>
          <a:xfrm>
            <a:off x="539557" y="146078"/>
            <a:ext cx="1122102" cy="215444"/>
          </a:xfrm>
          <a:prstGeom prst="rect">
            <a:avLst/>
          </a:prstGeom>
          <a:noFill/>
        </p:spPr>
        <p:txBody>
          <a:bodyPr wrap="none" lIns="0" tIns="0" rIns="0" bIns="0" rtlCol="0" anchor="t">
            <a:spAutoFit/>
          </a:bodyPr>
          <a:lstStyle/>
          <a:p>
            <a:pPr>
              <a:tabLst>
                <a:tab pos="540000" algn="l"/>
              </a:tabLst>
            </a:pPr>
            <a:r>
              <a:rPr lang="en-US" altLang="ja-JP" sz="1400">
                <a:solidFill>
                  <a:schemeClr val="bg1"/>
                </a:solidFill>
                <a:latin typeface="Meiryo"/>
                <a:ea typeface="Meiryo"/>
              </a:rPr>
              <a:t>05</a:t>
            </a:r>
            <a:r>
              <a:rPr lang="ja-JP" altLang="en-US" sz="1400">
                <a:solidFill>
                  <a:schemeClr val="bg1"/>
                </a:solidFill>
                <a:latin typeface="Meiryo"/>
                <a:ea typeface="Meiryo"/>
              </a:rPr>
              <a:t>　</a:t>
            </a:r>
            <a:r>
              <a:rPr lang="ja-JP" sz="1400">
                <a:solidFill>
                  <a:schemeClr val="bg1"/>
                </a:solidFill>
                <a:latin typeface="Meiryo"/>
                <a:ea typeface="Meiryo"/>
              </a:rPr>
              <a:t>お見積り</a:t>
            </a:r>
          </a:p>
        </p:txBody>
      </p:sp>
      <p:sp>
        <p:nvSpPr>
          <p:cNvPr id="3" name="テキスト ボックス 2">
            <a:extLst>
              <a:ext uri="{FF2B5EF4-FFF2-40B4-BE49-F238E27FC236}">
                <a16:creationId xmlns:a16="http://schemas.microsoft.com/office/drawing/2014/main" id="{3B9CCCDB-AE98-17F5-5045-1E35649C6029}"/>
              </a:ext>
            </a:extLst>
          </p:cNvPr>
          <p:cNvSpPr txBox="1"/>
          <p:nvPr/>
        </p:nvSpPr>
        <p:spPr>
          <a:xfrm>
            <a:off x="1053382" y="845112"/>
            <a:ext cx="2041072"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panose="020B0604030504040204" pitchFamily="34" charset="-128"/>
                <a:ea typeface="Meiryo" panose="020B0604030504040204" pitchFamily="34" charset="-128"/>
              </a:rPr>
              <a:t>前提条件（</a:t>
            </a:r>
            <a:r>
              <a:rPr lang="en-US" altLang="ja-JP" sz="2000" b="1">
                <a:solidFill>
                  <a:srgbClr val="0B3274"/>
                </a:solidFill>
                <a:latin typeface="Meiryo" panose="020B0604030504040204" pitchFamily="34" charset="-128"/>
                <a:ea typeface="Meiryo" panose="020B0604030504040204" pitchFamily="34" charset="-128"/>
              </a:rPr>
              <a:t>2/3</a:t>
            </a:r>
            <a:r>
              <a:rPr lang="ja-JP" altLang="en-US" sz="2000" b="1">
                <a:solidFill>
                  <a:srgbClr val="0B3274"/>
                </a:solidFill>
                <a:latin typeface="Meiryo" panose="020B0604030504040204" pitchFamily="34" charset="-128"/>
                <a:ea typeface="Meiryo" panose="020B0604030504040204" pitchFamily="34" charset="-128"/>
              </a:rPr>
              <a:t>）</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099C4B0F-90D2-7D5A-9302-705424BF340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24</a:t>
            </a:fld>
            <a:endParaRPr lang="ja-JP" altLang="en-US"/>
          </a:p>
        </p:txBody>
      </p:sp>
      <p:sp>
        <p:nvSpPr>
          <p:cNvPr id="7" name="テキスト ボックス 6">
            <a:extLst>
              <a:ext uri="{FF2B5EF4-FFF2-40B4-BE49-F238E27FC236}">
                <a16:creationId xmlns:a16="http://schemas.microsoft.com/office/drawing/2014/main" id="{06A6490E-8E73-915C-8B05-AADCE6ED12D3}"/>
              </a:ext>
            </a:extLst>
          </p:cNvPr>
          <p:cNvSpPr txBox="1"/>
          <p:nvPr/>
        </p:nvSpPr>
        <p:spPr>
          <a:xfrm>
            <a:off x="907778" y="1567595"/>
            <a:ext cx="10858124" cy="3023905"/>
          </a:xfrm>
          <a:prstGeom prst="rect">
            <a:avLst/>
          </a:prstGeom>
          <a:noFill/>
        </p:spPr>
        <p:txBody>
          <a:bodyPr wrap="square" lIns="0" tIns="0" rIns="0" bIns="0" rtlCol="0" anchor="t">
            <a:spAutoFit/>
          </a:bodyPr>
          <a:lstStyle/>
          <a:p>
            <a:pPr>
              <a:lnSpc>
                <a:spcPct val="150000"/>
              </a:lnSpc>
            </a:pPr>
            <a:r>
              <a:rPr lang="ja-JP" altLang="en-US" sz="1200" b="1">
                <a:solidFill>
                  <a:srgbClr val="1A1A1A"/>
                </a:solidFill>
                <a:latin typeface="Meiryo"/>
                <a:ea typeface="Meiryo"/>
              </a:rPr>
              <a:t>勤怠作業・作業環境</a:t>
            </a:r>
            <a:endParaRPr lang="en-US" altLang="ja-JP" sz="1200" b="1">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就業時間について、原則は弊社標準の就業時間（</a:t>
            </a:r>
            <a:r>
              <a:rPr lang="en-US" altLang="ja-JP" sz="1200">
                <a:solidFill>
                  <a:srgbClr val="1A1A1A"/>
                </a:solidFill>
                <a:latin typeface="Meiryo"/>
                <a:ea typeface="Meiryo"/>
              </a:rPr>
              <a:t>9:00</a:t>
            </a:r>
            <a:r>
              <a:rPr lang="ja-JP" altLang="en-US" sz="1200">
                <a:solidFill>
                  <a:srgbClr val="1A1A1A"/>
                </a:solidFill>
                <a:latin typeface="Meiryo"/>
                <a:ea typeface="Meiryo"/>
              </a:rPr>
              <a:t>～</a:t>
            </a:r>
            <a:r>
              <a:rPr lang="en-US" altLang="ja-JP" sz="1200">
                <a:solidFill>
                  <a:srgbClr val="1A1A1A"/>
                </a:solidFill>
                <a:latin typeface="Meiryo"/>
                <a:ea typeface="Meiryo"/>
              </a:rPr>
              <a:t>18:00</a:t>
            </a:r>
            <a:r>
              <a:rPr lang="ja-JP" altLang="en-US" sz="1200">
                <a:solidFill>
                  <a:srgbClr val="1A1A1A"/>
                </a:solidFill>
                <a:latin typeface="Meiryo"/>
                <a:ea typeface="Meiryo"/>
              </a:rPr>
              <a:t>）とします。</a:t>
            </a:r>
            <a:br>
              <a:rPr lang="ja-JP" altLang="en-US" sz="1200">
                <a:solidFill>
                  <a:srgbClr val="1A1A1A"/>
                </a:solidFill>
                <a:latin typeface="Meiryo"/>
                <a:ea typeface="Meiryo"/>
              </a:rPr>
            </a:br>
            <a:r>
              <a:rPr lang="ja-JP" altLang="en-US" sz="1200">
                <a:solidFill>
                  <a:srgbClr val="1A1A1A"/>
                </a:solidFill>
                <a:latin typeface="Meiryo"/>
                <a:ea typeface="Meiryo"/>
              </a:rPr>
              <a:t>プロジェクト状況により弊社標準の就業時間外で対応が必要な場合は、出勤時間調整等、別途協議させていただくものとします。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弊社指定休日、および年末年始等における作業は基本的に想定しておりませんが、</a:t>
            </a:r>
            <a:br>
              <a:rPr lang="en-US" altLang="ja-JP" sz="1200">
                <a:solidFill>
                  <a:srgbClr val="1A1A1A"/>
                </a:solidFill>
                <a:latin typeface="Meiryo"/>
                <a:ea typeface="Meiryo"/>
              </a:rPr>
            </a:br>
            <a:r>
              <a:rPr lang="ja-JP" altLang="en-US" sz="1200">
                <a:solidFill>
                  <a:srgbClr val="1A1A1A"/>
                </a:solidFill>
                <a:latin typeface="Meiryo"/>
                <a:ea typeface="Meiryo"/>
              </a:rPr>
              <a:t>やむを得ず必要になる場合は、事前調整（</a:t>
            </a:r>
            <a:r>
              <a:rPr lang="en-US" altLang="ja-JP" sz="1200">
                <a:solidFill>
                  <a:srgbClr val="1A1A1A"/>
                </a:solidFill>
                <a:latin typeface="Meiryo"/>
                <a:ea typeface="Meiryo"/>
              </a:rPr>
              <a:t>2</a:t>
            </a:r>
            <a:r>
              <a:rPr lang="ja-JP" altLang="en-US" sz="1200">
                <a:solidFill>
                  <a:srgbClr val="1A1A1A"/>
                </a:solidFill>
                <a:latin typeface="Meiryo"/>
                <a:ea typeface="Meiryo"/>
              </a:rPr>
              <a:t>週間前）の上、範囲内とします。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作業場所は、貴社事業所、および弊社社内（テレワーク含む）で実施します。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会議体は、前述した会議体を想定しております。なお、前述の会議は対面またはオンラインで会議を実施し、</a:t>
            </a:r>
            <a:br>
              <a:rPr lang="ja-JP" altLang="en-US" sz="1200">
                <a:solidFill>
                  <a:srgbClr val="1A1A1A"/>
                </a:solidFill>
                <a:latin typeface="Meiryo"/>
                <a:ea typeface="Meiryo"/>
              </a:rPr>
            </a:br>
            <a:r>
              <a:rPr lang="ja-JP" altLang="en-US" sz="1200">
                <a:solidFill>
                  <a:srgbClr val="1A1A1A"/>
                </a:solidFill>
                <a:latin typeface="Meiryo"/>
                <a:ea typeface="Meiryo"/>
              </a:rPr>
              <a:t>新型コロナウィルス感染の状況などをふまえて実施方法を決定できるものとします。貴社におけるオンライン会議の設備、環境の準備をお願いします。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貴社のご都合により、作業場所が上記以外の場所となる場合は、交通費、および関係する経費を別途御請求させていただきます。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貴社事業所にて作業を行う必要が生じた場合、作業机、作業端末、ネットワーク、電源等につきましては、貴社より無償で貸与いただけることとします。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海外拠点での構築作業はスコープ外とさせていただきます。</a:t>
            </a:r>
          </a:p>
        </p:txBody>
      </p:sp>
    </p:spTree>
    <p:extLst>
      <p:ext uri="{BB962C8B-B14F-4D97-AF65-F5344CB8AC3E}">
        <p14:creationId xmlns:p14="http://schemas.microsoft.com/office/powerpoint/2010/main" val="1984680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6D3A9-B18A-6B80-B861-016D9956ABA7}"/>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1860809-B807-7B69-9D3F-87B805F889AD}"/>
              </a:ext>
            </a:extLst>
          </p:cNvPr>
          <p:cNvSpPr txBox="1"/>
          <p:nvPr/>
        </p:nvSpPr>
        <p:spPr>
          <a:xfrm>
            <a:off x="539557" y="146078"/>
            <a:ext cx="1122102" cy="215444"/>
          </a:xfrm>
          <a:prstGeom prst="rect">
            <a:avLst/>
          </a:prstGeom>
          <a:noFill/>
        </p:spPr>
        <p:txBody>
          <a:bodyPr wrap="none" lIns="0" tIns="0" rIns="0" bIns="0" rtlCol="0" anchor="t">
            <a:spAutoFit/>
          </a:bodyPr>
          <a:lstStyle/>
          <a:p>
            <a:pPr>
              <a:tabLst>
                <a:tab pos="540000" algn="l"/>
              </a:tabLst>
            </a:pPr>
            <a:r>
              <a:rPr lang="en-US" altLang="ja-JP" sz="1400">
                <a:solidFill>
                  <a:schemeClr val="bg1"/>
                </a:solidFill>
                <a:latin typeface="Meiryo"/>
                <a:ea typeface="Meiryo"/>
              </a:rPr>
              <a:t>05</a:t>
            </a:r>
            <a:r>
              <a:rPr lang="ja-JP" altLang="en-US" sz="1400">
                <a:solidFill>
                  <a:schemeClr val="bg1"/>
                </a:solidFill>
                <a:latin typeface="Meiryo"/>
                <a:ea typeface="Meiryo"/>
              </a:rPr>
              <a:t>　</a:t>
            </a:r>
            <a:r>
              <a:rPr lang="ja-JP" sz="1400">
                <a:solidFill>
                  <a:schemeClr val="bg1"/>
                </a:solidFill>
                <a:latin typeface="Meiryo"/>
                <a:ea typeface="Meiryo"/>
              </a:rPr>
              <a:t>お見積り</a:t>
            </a:r>
          </a:p>
        </p:txBody>
      </p:sp>
      <p:sp>
        <p:nvSpPr>
          <p:cNvPr id="3" name="テキスト ボックス 2">
            <a:extLst>
              <a:ext uri="{FF2B5EF4-FFF2-40B4-BE49-F238E27FC236}">
                <a16:creationId xmlns:a16="http://schemas.microsoft.com/office/drawing/2014/main" id="{8D895837-7B6C-FBBF-EEA1-DC698F61F29E}"/>
              </a:ext>
            </a:extLst>
          </p:cNvPr>
          <p:cNvSpPr txBox="1"/>
          <p:nvPr/>
        </p:nvSpPr>
        <p:spPr>
          <a:xfrm>
            <a:off x="1053382" y="845112"/>
            <a:ext cx="2037417"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panose="020B0604030504040204" pitchFamily="34" charset="-128"/>
                <a:ea typeface="Meiryo" panose="020B0604030504040204" pitchFamily="34" charset="-128"/>
              </a:rPr>
              <a:t>前提条件（</a:t>
            </a:r>
            <a:r>
              <a:rPr lang="en-US" altLang="ja-JP" sz="2000" b="1">
                <a:solidFill>
                  <a:srgbClr val="0B3274"/>
                </a:solidFill>
                <a:latin typeface="Meiryo" panose="020B0604030504040204" pitchFamily="34" charset="-128"/>
                <a:ea typeface="Meiryo" panose="020B0604030504040204" pitchFamily="34" charset="-128"/>
              </a:rPr>
              <a:t>3/3</a:t>
            </a:r>
            <a:r>
              <a:rPr lang="ja-JP" altLang="en-US" sz="2000" b="1">
                <a:solidFill>
                  <a:srgbClr val="0B3274"/>
                </a:solidFill>
                <a:latin typeface="Meiryo" panose="020B0604030504040204" pitchFamily="34" charset="-128"/>
                <a:ea typeface="Meiryo" panose="020B0604030504040204" pitchFamily="34" charset="-128"/>
              </a:rPr>
              <a:t>）</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0878A3EE-3233-2A05-9566-9CA8A7322F00}"/>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25</a:t>
            </a:fld>
            <a:endParaRPr lang="ja-JP" altLang="en-US"/>
          </a:p>
        </p:txBody>
      </p:sp>
      <p:sp>
        <p:nvSpPr>
          <p:cNvPr id="7" name="テキスト ボックス 6">
            <a:extLst>
              <a:ext uri="{FF2B5EF4-FFF2-40B4-BE49-F238E27FC236}">
                <a16:creationId xmlns:a16="http://schemas.microsoft.com/office/drawing/2014/main" id="{7FD75452-233B-702E-2162-4EE9FD01966B}"/>
              </a:ext>
            </a:extLst>
          </p:cNvPr>
          <p:cNvSpPr txBox="1"/>
          <p:nvPr/>
        </p:nvSpPr>
        <p:spPr>
          <a:xfrm>
            <a:off x="907778" y="1553218"/>
            <a:ext cx="10858124" cy="2746906"/>
          </a:xfrm>
          <a:prstGeom prst="rect">
            <a:avLst/>
          </a:prstGeom>
          <a:noFill/>
        </p:spPr>
        <p:txBody>
          <a:bodyPr wrap="square" lIns="0" tIns="0" rIns="0" bIns="0" rtlCol="0" anchor="t">
            <a:spAutoFit/>
          </a:bodyPr>
          <a:lstStyle/>
          <a:p>
            <a:pPr>
              <a:lnSpc>
                <a:spcPct val="150000"/>
              </a:lnSpc>
            </a:pPr>
            <a:r>
              <a:rPr lang="ja-JP" altLang="en-US" sz="1200" b="1">
                <a:solidFill>
                  <a:srgbClr val="1A1A1A"/>
                </a:solidFill>
                <a:latin typeface="Meiryo"/>
                <a:ea typeface="Meiryo"/>
              </a:rPr>
              <a:t>追加見積もりに関する条件</a:t>
            </a:r>
            <a:endParaRPr lang="en-US" altLang="ja-JP" sz="1200" b="1">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貴社（弊社以外のパートナー含む）、またはお客様の回答遅延等、弊社起因に依らない工程遅延、</a:t>
            </a:r>
            <a:br>
              <a:rPr lang="ja-JP" altLang="en-US" sz="1200">
                <a:solidFill>
                  <a:srgbClr val="1A1A1A"/>
                </a:solidFill>
                <a:latin typeface="Meiryo"/>
                <a:ea typeface="Meiryo"/>
              </a:rPr>
            </a:br>
            <a:r>
              <a:rPr lang="ja-JP" altLang="en-US" sz="1200">
                <a:solidFill>
                  <a:srgbClr val="1A1A1A"/>
                </a:solidFill>
                <a:latin typeface="Meiryo"/>
                <a:ea typeface="Meiryo"/>
              </a:rPr>
              <a:t>工数超過および対面での打ち合わせの想定回数超過（時間の超過を含む）が発生した場合は、超過した分を追加見積りの対象とさせて頂きます。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新型コロナウィルス感染拡大等による影響が発生し、契約の履行遅延、履行のための費用増加、またはそのおそれがある場合に、</a:t>
            </a:r>
            <a:br>
              <a:rPr lang="ja-JP" altLang="en-US" sz="1200">
                <a:solidFill>
                  <a:srgbClr val="1A1A1A"/>
                </a:solidFill>
                <a:latin typeface="Meiryo"/>
                <a:ea typeface="Meiryo"/>
              </a:rPr>
            </a:br>
            <a:r>
              <a:rPr lang="ja-JP" altLang="en-US" sz="1200">
                <a:solidFill>
                  <a:srgbClr val="1A1A1A"/>
                </a:solidFill>
                <a:latin typeface="Meiryo"/>
                <a:ea typeface="Meiryo"/>
              </a:rPr>
              <a:t>弊社は計画変更して追加見積りの対象とさせていただきます。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本提案書に記載のない作業が追加となる場合は、追加見積りの対象とさせていただきます。</a:t>
            </a:r>
          </a:p>
          <a:p>
            <a:pPr marL="171450" indent="-171450">
              <a:lnSpc>
                <a:spcPct val="150000"/>
              </a:lnSpc>
              <a:buFont typeface="Arial" panose="020B0604020202020204" pitchFamily="34" charset="0"/>
              <a:buChar char="•"/>
            </a:pPr>
            <a:r>
              <a:rPr lang="ja-JP" sz="1200">
                <a:solidFill>
                  <a:srgbClr val="1A1A1A"/>
                </a:solidFill>
                <a:latin typeface="Meiryo"/>
                <a:ea typeface="Meiryo"/>
                <a:cs typeface="+mn-lt"/>
              </a:rPr>
              <a:t>要件定義〜情報設計</a:t>
            </a:r>
            <a:r>
              <a:rPr lang="ja-JP" altLang="en-US" sz="1200">
                <a:solidFill>
                  <a:srgbClr val="1A1A1A"/>
                </a:solidFill>
                <a:latin typeface="Meiryo"/>
                <a:ea typeface="Meiryo"/>
                <a:cs typeface="+mn-lt"/>
              </a:rPr>
              <a:t>期間</a:t>
            </a:r>
            <a:r>
              <a:rPr lang="ja-JP" sz="1200">
                <a:solidFill>
                  <a:srgbClr val="1A1A1A"/>
                </a:solidFill>
                <a:latin typeface="Meiryo"/>
                <a:ea typeface="Meiryo"/>
                <a:cs typeface="+mn-lt"/>
              </a:rPr>
              <a:t>で、サイト全体の「構造・導線・画面構成」を確定します。この期間を過ぎて構造に関わる大きな変更が発生する場合は、</a:t>
            </a:r>
            <a:br>
              <a:rPr lang="ja-JP" altLang="en-US" sz="1200">
                <a:solidFill>
                  <a:srgbClr val="1A1A1A"/>
                </a:solidFill>
                <a:latin typeface="Meiryo"/>
                <a:ea typeface="Meiryo"/>
                <a:cs typeface="+mn-lt"/>
              </a:rPr>
            </a:br>
            <a:r>
              <a:rPr lang="ja-JP" sz="1200">
                <a:solidFill>
                  <a:srgbClr val="1A1A1A"/>
                </a:solidFill>
                <a:latin typeface="Meiryo"/>
                <a:ea typeface="Meiryo"/>
                <a:cs typeface="+mn-lt"/>
              </a:rPr>
              <a:t>別途お見積り・スケジュール調整の対象となります。</a:t>
            </a:r>
            <a:endParaRPr lang="ja-JP" altLang="en-US" sz="1200">
              <a:solidFill>
                <a:srgbClr val="1A1A1A"/>
              </a:solidFill>
              <a:latin typeface="Meiryo"/>
              <a:ea typeface="Meiryo"/>
              <a:cs typeface="+mn-lt"/>
            </a:endParaRPr>
          </a:p>
          <a:p>
            <a:pPr marL="171450" indent="-171450">
              <a:lnSpc>
                <a:spcPct val="150000"/>
              </a:lnSpc>
              <a:buFont typeface="Arial" panose="020B0604020202020204" pitchFamily="34" charset="0"/>
              <a:buChar char="•"/>
            </a:pPr>
            <a:r>
              <a:rPr lang="ja-JP" sz="1200">
                <a:solidFill>
                  <a:srgbClr val="1A1A1A"/>
                </a:solidFill>
                <a:latin typeface="Meiryo"/>
                <a:ea typeface="Meiryo"/>
                <a:cs typeface="+mn-lt"/>
              </a:rPr>
              <a:t>デザイン初期</a:t>
            </a:r>
            <a:r>
              <a:rPr lang="ja-JP" altLang="en-US" sz="1200">
                <a:solidFill>
                  <a:srgbClr val="1A1A1A"/>
                </a:solidFill>
                <a:latin typeface="Meiryo"/>
                <a:ea typeface="Meiryo"/>
                <a:cs typeface="+mn-lt"/>
              </a:rPr>
              <a:t>の期間</a:t>
            </a:r>
            <a:r>
              <a:rPr lang="ja-JP" sz="1200">
                <a:solidFill>
                  <a:srgbClr val="1A1A1A"/>
                </a:solidFill>
                <a:latin typeface="Meiryo"/>
                <a:ea typeface="Meiryo"/>
                <a:cs typeface="+mn-lt"/>
              </a:rPr>
              <a:t>までは、軽微な文言修正・見た目レベルの調整は対応可能です。ただし構造変更を伴うものは上記の対象となります。</a:t>
            </a:r>
            <a:endParaRPr lang="ja-JP" altLang="en-US" sz="1200">
              <a:solidFill>
                <a:srgbClr val="1A1A1A"/>
              </a:solidFill>
              <a:latin typeface="Meiryo"/>
              <a:ea typeface="Meiryo"/>
              <a:cs typeface="+mn-lt"/>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cs typeface="+mn-lt"/>
              </a:rPr>
              <a:t>デザイン後半〜実装期間は、</a:t>
            </a:r>
            <a:r>
              <a:rPr lang="ja-JP" sz="1200">
                <a:solidFill>
                  <a:srgbClr val="1A1A1A"/>
                </a:solidFill>
                <a:latin typeface="Meiryo"/>
                <a:ea typeface="Meiryo"/>
                <a:cs typeface="+mn-lt"/>
              </a:rPr>
              <a:t>新しい追加要件・大幅な仕様変更は対応が難しくなります。</a:t>
            </a:r>
            <a:endParaRPr lang="ja-JP" altLang="en-US" sz="1200">
              <a:solidFill>
                <a:srgbClr val="1A1A1A"/>
              </a:solidFill>
              <a:latin typeface="Meiryo"/>
              <a:ea typeface="Meiryo"/>
            </a:endParaRPr>
          </a:p>
        </p:txBody>
      </p:sp>
      <p:sp>
        <p:nvSpPr>
          <p:cNvPr id="4" name="テキスト ボックス 9">
            <a:extLst>
              <a:ext uri="{FF2B5EF4-FFF2-40B4-BE49-F238E27FC236}">
                <a16:creationId xmlns:a16="http://schemas.microsoft.com/office/drawing/2014/main" id="{56F4EF76-0BA8-0AD5-64D5-EB8D26F86A23}"/>
              </a:ext>
            </a:extLst>
          </p:cNvPr>
          <p:cNvSpPr txBox="1"/>
          <p:nvPr/>
        </p:nvSpPr>
        <p:spPr>
          <a:xfrm>
            <a:off x="907778" y="4574296"/>
            <a:ext cx="10858124" cy="1638910"/>
          </a:xfrm>
          <a:prstGeom prst="rect">
            <a:avLst/>
          </a:prstGeom>
          <a:noFill/>
        </p:spPr>
        <p:txBody>
          <a:bodyPr wrap="squar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50000"/>
              </a:lnSpc>
            </a:pPr>
            <a:r>
              <a:rPr lang="ja-JP" altLang="en-US" sz="1200" b="1">
                <a:solidFill>
                  <a:srgbClr val="1A1A1A"/>
                </a:solidFill>
                <a:latin typeface="Meiryo"/>
                <a:ea typeface="Meiryo"/>
              </a:rPr>
              <a:t>デザインに関する条件</a:t>
            </a:r>
            <a:endParaRPr lang="en-US" altLang="ja-JP" sz="1200" b="1">
              <a:solidFill>
                <a:srgbClr val="1A1A1A"/>
              </a:solidFill>
              <a:latin typeface="Meiryo"/>
              <a:ea typeface="Meiryo"/>
            </a:endParaRPr>
          </a:p>
          <a:p>
            <a:pPr marL="171450" indent="-171450">
              <a:lnSpc>
                <a:spcPct val="150000"/>
              </a:lnSpc>
              <a:buFont typeface="Arial" panose="020B0604020202020204" pitchFamily="34" charset="0"/>
              <a:buChar char="•"/>
            </a:pPr>
            <a:r>
              <a:rPr lang="en-US" altLang="ja-JP" sz="1200">
                <a:solidFill>
                  <a:srgbClr val="1A1A1A"/>
                </a:solidFill>
                <a:latin typeface="Meiryo"/>
                <a:ea typeface="Meiryo"/>
              </a:rPr>
              <a:t>Figma</a:t>
            </a:r>
            <a:r>
              <a:rPr lang="ja-JP" altLang="en-US" sz="1200">
                <a:solidFill>
                  <a:srgbClr val="1A1A1A"/>
                </a:solidFill>
                <a:latin typeface="Meiryo"/>
                <a:ea typeface="Meiryo"/>
              </a:rPr>
              <a:t>で作成したデータをエクスポートして</a:t>
            </a:r>
            <a:r>
              <a:rPr lang="en-US" altLang="ja-JP" sz="1200">
                <a:solidFill>
                  <a:srgbClr val="1A1A1A"/>
                </a:solidFill>
                <a:latin typeface="Meiryo"/>
                <a:ea typeface="Meiryo"/>
              </a:rPr>
              <a:t>.fig</a:t>
            </a:r>
            <a:r>
              <a:rPr lang="ja-JP" altLang="en-US" sz="1200">
                <a:solidFill>
                  <a:srgbClr val="1A1A1A"/>
                </a:solidFill>
                <a:latin typeface="Meiryo"/>
                <a:ea typeface="Meiryo"/>
              </a:rPr>
              <a:t>形式のデータを納品させていただきます。</a:t>
            </a:r>
            <a:endParaRPr lang="en-US" altLang="ja-JP" sz="120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プロジェクト進行中に</a:t>
            </a:r>
            <a:r>
              <a:rPr lang="en-US" altLang="ja-JP" sz="1200">
                <a:solidFill>
                  <a:srgbClr val="1A1A1A"/>
                </a:solidFill>
                <a:latin typeface="Meiryo"/>
                <a:ea typeface="Meiryo"/>
              </a:rPr>
              <a:t>Figma</a:t>
            </a:r>
            <a:r>
              <a:rPr lang="ja-JP" altLang="en-US" sz="1200">
                <a:solidFill>
                  <a:srgbClr val="1A1A1A"/>
                </a:solidFill>
                <a:latin typeface="Meiryo"/>
                <a:ea typeface="Meiryo"/>
              </a:rPr>
              <a:t>にて編集権限が必要になった場合、</a:t>
            </a:r>
            <a:r>
              <a:rPr lang="en-US" altLang="ja-JP" sz="1200">
                <a:solidFill>
                  <a:srgbClr val="1A1A1A"/>
                </a:solidFill>
                <a:latin typeface="Meiryo"/>
                <a:ea typeface="Meiryo"/>
              </a:rPr>
              <a:t>2</a:t>
            </a:r>
            <a:r>
              <a:rPr lang="ja-JP" altLang="en-US" sz="1200">
                <a:solidFill>
                  <a:srgbClr val="1A1A1A"/>
                </a:solidFill>
                <a:latin typeface="Meiryo"/>
                <a:ea typeface="Meiryo"/>
              </a:rPr>
              <a:t>名までは本見積り範囲内となります。</a:t>
            </a:r>
            <a:br>
              <a:rPr lang="en-US" altLang="ja-JP" sz="1200">
                <a:latin typeface="Meiryo"/>
                <a:ea typeface="Meiryo"/>
              </a:rPr>
            </a:br>
            <a:r>
              <a:rPr lang="ja-JP" altLang="en-US" sz="1200">
                <a:solidFill>
                  <a:srgbClr val="1A1A1A"/>
                </a:solidFill>
                <a:latin typeface="Meiryo"/>
                <a:ea typeface="Meiryo"/>
              </a:rPr>
              <a:t>それ以上必要となった場合は別途費用についてご相談させてください。</a:t>
            </a:r>
            <a:endParaRPr lang="en-US" altLang="ja-JP" sz="120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プロジェクト終了後は、それまで共有していた</a:t>
            </a:r>
            <a:r>
              <a:rPr lang="en-US" altLang="ja-JP" sz="1200">
                <a:solidFill>
                  <a:srgbClr val="1A1A1A"/>
                </a:solidFill>
                <a:latin typeface="Meiryo"/>
                <a:ea typeface="Meiryo"/>
              </a:rPr>
              <a:t>Figma</a:t>
            </a:r>
            <a:r>
              <a:rPr lang="ja-JP" altLang="en-US" sz="1200">
                <a:solidFill>
                  <a:srgbClr val="1A1A1A"/>
                </a:solidFill>
                <a:latin typeface="Meiryo"/>
                <a:ea typeface="Meiryo"/>
              </a:rPr>
              <a:t>ファイルの編集権限を閲覧権限に変更させていただきます。</a:t>
            </a:r>
            <a:br>
              <a:rPr lang="en-US" altLang="ja-JP" sz="1200">
                <a:latin typeface="Meiryo"/>
                <a:ea typeface="Meiryo"/>
              </a:rPr>
            </a:br>
            <a:r>
              <a:rPr lang="ja-JP" altLang="en-US" sz="1200">
                <a:solidFill>
                  <a:srgbClr val="1A1A1A"/>
                </a:solidFill>
                <a:latin typeface="Meiryo"/>
                <a:ea typeface="Meiryo"/>
              </a:rPr>
              <a:t>終了後しばらくは閲覧権限を維持しますが、予告なく見れなくなるのでご了承ください。（以後は納品データの方をご利用ください。）</a:t>
            </a:r>
          </a:p>
        </p:txBody>
      </p:sp>
    </p:spTree>
    <p:extLst>
      <p:ext uri="{BB962C8B-B14F-4D97-AF65-F5344CB8AC3E}">
        <p14:creationId xmlns:p14="http://schemas.microsoft.com/office/powerpoint/2010/main" val="897404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26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F16D21C-31D2-05B1-7C6B-11DB6AB2883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a:t>
            </a:fld>
            <a:endParaRPr lang="ja-JP" altLang="en-US"/>
          </a:p>
        </p:txBody>
      </p:sp>
      <p:grpSp>
        <p:nvGrpSpPr>
          <p:cNvPr id="12" name="Group 11">
            <a:extLst>
              <a:ext uri="{FF2B5EF4-FFF2-40B4-BE49-F238E27FC236}">
                <a16:creationId xmlns:a16="http://schemas.microsoft.com/office/drawing/2014/main" id="{57A3F689-A221-0306-0C7A-71DDA4717D29}"/>
              </a:ext>
            </a:extLst>
          </p:cNvPr>
          <p:cNvGrpSpPr/>
          <p:nvPr/>
        </p:nvGrpSpPr>
        <p:grpSpPr>
          <a:xfrm>
            <a:off x="3754795" y="2536109"/>
            <a:ext cx="2878993" cy="1923296"/>
            <a:chOff x="3754795" y="2536109"/>
            <a:chExt cx="2878993" cy="1923296"/>
          </a:xfrm>
        </p:grpSpPr>
        <p:sp>
          <p:nvSpPr>
            <p:cNvPr id="7" name="テキスト ボックス 1">
              <a:extLst>
                <a:ext uri="{FF2B5EF4-FFF2-40B4-BE49-F238E27FC236}">
                  <a16:creationId xmlns:a16="http://schemas.microsoft.com/office/drawing/2014/main" id="{EEE11CC8-635B-367E-54EB-D54BCFA83CCF}"/>
                </a:ext>
              </a:extLst>
            </p:cNvPr>
            <p:cNvSpPr txBox="1"/>
            <p:nvPr/>
          </p:nvSpPr>
          <p:spPr>
            <a:xfrm>
              <a:off x="3754795" y="2536109"/>
              <a:ext cx="2878993"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spcBef>
                  <a:spcPts val="100"/>
                </a:spcBef>
                <a:tabLst>
                  <a:tab pos="540000" algn="l"/>
                </a:tabLst>
              </a:pPr>
              <a:r>
                <a:rPr lang="en-US" altLang="ja-JP" sz="1400" b="1" i="0">
                  <a:solidFill>
                    <a:srgbClr val="0B3274"/>
                  </a:solidFill>
                  <a:effectLst/>
                  <a:latin typeface="Meiryo"/>
                  <a:ea typeface="Meiryo"/>
                </a:rPr>
                <a:t>01</a:t>
              </a:r>
              <a:r>
                <a:rPr lang="en-US" altLang="ja-JP" sz="1400">
                  <a:solidFill>
                    <a:srgbClr val="1A1A1A"/>
                  </a:solidFill>
                  <a:latin typeface="Meiryo"/>
                  <a:ea typeface="Meiryo"/>
                </a:rPr>
                <a:t>	</a:t>
              </a:r>
              <a:r>
                <a:rPr lang="en-US" altLang="ja-JP" sz="1400" err="1">
                  <a:solidFill>
                    <a:srgbClr val="1A1A1A"/>
                  </a:solidFill>
                  <a:latin typeface="Meiryo"/>
                  <a:ea typeface="Meiryo"/>
                </a:rPr>
                <a:t>リニューアルによるメリット</a:t>
              </a:r>
              <a:endParaRPr lang="en-US" altLang="ja-JP" sz="1400" b="0" i="0" err="1">
                <a:solidFill>
                  <a:srgbClr val="1A1A1A"/>
                </a:solidFill>
                <a:effectLst/>
                <a:latin typeface="Meiryo" panose="020B0604030504040204" pitchFamily="34" charset="-128"/>
                <a:ea typeface="Meiryo" panose="020B0604030504040204" pitchFamily="34" charset="-128"/>
              </a:endParaRPr>
            </a:p>
          </p:txBody>
        </p:sp>
        <p:sp>
          <p:nvSpPr>
            <p:cNvPr id="8" name="テキスト ボックス 2">
              <a:extLst>
                <a:ext uri="{FF2B5EF4-FFF2-40B4-BE49-F238E27FC236}">
                  <a16:creationId xmlns:a16="http://schemas.microsoft.com/office/drawing/2014/main" id="{DF53135D-2E5C-3D9E-CDA9-3656C23018A5}"/>
                </a:ext>
              </a:extLst>
            </p:cNvPr>
            <p:cNvSpPr txBox="1"/>
            <p:nvPr/>
          </p:nvSpPr>
          <p:spPr>
            <a:xfrm>
              <a:off x="3754795" y="2984021"/>
              <a:ext cx="2519921"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a:spcBef>
                  <a:spcPts val="100"/>
                </a:spcBef>
                <a:spcAft>
                  <a:spcPts val="0"/>
                </a:spcAft>
                <a:tabLst>
                  <a:tab pos="540000" algn="l"/>
                </a:tabLst>
              </a:pPr>
              <a:r>
                <a:rPr lang="en-US" altLang="ja-JP" sz="1400" b="1" i="0">
                  <a:solidFill>
                    <a:srgbClr val="0B3274"/>
                  </a:solidFill>
                  <a:effectLst/>
                  <a:latin typeface="Meiryo"/>
                  <a:ea typeface="Meiryo"/>
                </a:rPr>
                <a:t>02</a:t>
              </a:r>
              <a:r>
                <a:rPr lang="en-US" altLang="ja-JP" sz="1400" b="0" i="0">
                  <a:solidFill>
                    <a:srgbClr val="1A1A1A"/>
                  </a:solidFill>
                  <a:effectLst/>
                  <a:latin typeface="Meiryo"/>
                  <a:ea typeface="Meiryo"/>
                </a:rPr>
                <a:t>	</a:t>
              </a:r>
              <a:r>
                <a:rPr lang="en-US" altLang="ja-JP" sz="1400" err="1">
                  <a:solidFill>
                    <a:srgbClr val="1A1A1A"/>
                  </a:solidFill>
                  <a:latin typeface="Meiryo"/>
                  <a:ea typeface="Meiryo"/>
                  <a:cs typeface="+mn-lt"/>
                </a:rPr>
                <a:t>現状の理解と課題の整理</a:t>
              </a:r>
              <a:endParaRPr lang="en-US" altLang="ja-JP" sz="1400" b="0" i="0" err="1">
                <a:solidFill>
                  <a:srgbClr val="1A1A1A"/>
                </a:solidFill>
                <a:effectLst/>
                <a:latin typeface="Meiryo"/>
                <a:ea typeface="Meiryo"/>
                <a:cs typeface="+mn-lt"/>
              </a:endParaRPr>
            </a:p>
          </p:txBody>
        </p:sp>
        <p:sp>
          <p:nvSpPr>
            <p:cNvPr id="9" name="テキスト ボックス 3">
              <a:extLst>
                <a:ext uri="{FF2B5EF4-FFF2-40B4-BE49-F238E27FC236}">
                  <a16:creationId xmlns:a16="http://schemas.microsoft.com/office/drawing/2014/main" id="{C3CD2A98-842B-0DB4-DF0B-C1EFD760608A}"/>
                </a:ext>
              </a:extLst>
            </p:cNvPr>
            <p:cNvSpPr txBox="1"/>
            <p:nvPr/>
          </p:nvSpPr>
          <p:spPr>
            <a:xfrm>
              <a:off x="3754795" y="3382023"/>
              <a:ext cx="1801775"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spcBef>
                  <a:spcPts val="100"/>
                </a:spcBef>
                <a:tabLst>
                  <a:tab pos="540000" algn="l"/>
                </a:tabLst>
              </a:pPr>
              <a:r>
                <a:rPr lang="en-US" altLang="ja-JP" sz="1400" b="1" i="0">
                  <a:solidFill>
                    <a:srgbClr val="0B3274"/>
                  </a:solidFill>
                  <a:effectLst/>
                  <a:latin typeface="Meiryo"/>
                  <a:ea typeface="Meiryo"/>
                </a:rPr>
                <a:t>03</a:t>
              </a:r>
              <a:r>
                <a:rPr lang="en-US" altLang="ja-JP" sz="1400" b="0" i="0">
                  <a:solidFill>
                    <a:srgbClr val="1A1A1A"/>
                  </a:solidFill>
                  <a:effectLst/>
                  <a:latin typeface="Meiryo"/>
                  <a:ea typeface="Meiryo"/>
                </a:rPr>
                <a:t>	</a:t>
              </a:r>
              <a:r>
                <a:rPr lang="en-US" altLang="ja-JP" sz="1400" err="1">
                  <a:solidFill>
                    <a:srgbClr val="1A1A1A"/>
                  </a:solidFill>
                  <a:latin typeface="Meiryo"/>
                  <a:ea typeface="Meiryo"/>
                </a:rPr>
                <a:t>提案の全体方針</a:t>
              </a:r>
              <a:endParaRPr lang="en-US" err="1"/>
            </a:p>
          </p:txBody>
        </p:sp>
        <p:sp>
          <p:nvSpPr>
            <p:cNvPr id="11" name="テキスト ボックス 5">
              <a:extLst>
                <a:ext uri="{FF2B5EF4-FFF2-40B4-BE49-F238E27FC236}">
                  <a16:creationId xmlns:a16="http://schemas.microsoft.com/office/drawing/2014/main" id="{A226F6AD-586A-96AE-66CE-19C7ABDCA1A7}"/>
                </a:ext>
              </a:extLst>
            </p:cNvPr>
            <p:cNvSpPr txBox="1"/>
            <p:nvPr/>
          </p:nvSpPr>
          <p:spPr>
            <a:xfrm>
              <a:off x="3754795" y="3820628"/>
              <a:ext cx="2160848"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a:spcBef>
                  <a:spcPts val="100"/>
                </a:spcBef>
                <a:spcAft>
                  <a:spcPts val="0"/>
                </a:spcAft>
                <a:tabLst>
                  <a:tab pos="540000" algn="l"/>
                </a:tabLst>
              </a:pPr>
              <a:r>
                <a:rPr lang="en-US" altLang="ja-JP" sz="1400" b="1">
                  <a:solidFill>
                    <a:srgbClr val="0B3274"/>
                  </a:solidFill>
                  <a:latin typeface="Meiryo"/>
                  <a:ea typeface="Meiryo"/>
                </a:rPr>
                <a:t>04</a:t>
              </a:r>
              <a:r>
                <a:rPr lang="en-US" altLang="ja-JP" sz="1400" b="0" i="0">
                  <a:solidFill>
                    <a:srgbClr val="1A1A1A"/>
                  </a:solidFill>
                  <a:effectLst/>
                  <a:latin typeface="Meiryo"/>
                  <a:ea typeface="Meiryo"/>
                </a:rPr>
                <a:t>	</a:t>
              </a:r>
              <a:r>
                <a:rPr lang="en-US" altLang="ja-JP" sz="1400" err="1">
                  <a:solidFill>
                    <a:srgbClr val="1A1A1A"/>
                  </a:solidFill>
                  <a:latin typeface="Meiryo"/>
                  <a:ea typeface="Meiryo"/>
                </a:rPr>
                <a:t>体制・スケジュール</a:t>
              </a:r>
              <a:endParaRPr lang="ja-JP" altLang="en-US" sz="1400" b="0" i="0" err="1">
                <a:solidFill>
                  <a:srgbClr val="1A1A1A"/>
                </a:solidFill>
                <a:effectLst/>
                <a:latin typeface="Meiryo" panose="020B0604030504040204" pitchFamily="34" charset="-128"/>
                <a:ea typeface="Meiryo" panose="020B0604030504040204" pitchFamily="34" charset="-128"/>
              </a:endParaRPr>
            </a:p>
          </p:txBody>
        </p:sp>
        <p:sp>
          <p:nvSpPr>
            <p:cNvPr id="5" name="テキスト ボックス 5">
              <a:extLst>
                <a:ext uri="{FF2B5EF4-FFF2-40B4-BE49-F238E27FC236}">
                  <a16:creationId xmlns:a16="http://schemas.microsoft.com/office/drawing/2014/main" id="{83CB9004-C60F-F233-0282-4ECC835FD7F1}"/>
                </a:ext>
              </a:extLst>
            </p:cNvPr>
            <p:cNvSpPr txBox="1"/>
            <p:nvPr/>
          </p:nvSpPr>
          <p:spPr>
            <a:xfrm>
              <a:off x="3754795" y="4243961"/>
              <a:ext cx="1263166"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spcBef>
                  <a:spcPts val="100"/>
                </a:spcBef>
                <a:tabLst>
                  <a:tab pos="540000" algn="l"/>
                </a:tabLst>
              </a:pPr>
              <a:r>
                <a:rPr lang="en-US" altLang="ja-JP" sz="1400" b="1" dirty="0">
                  <a:solidFill>
                    <a:srgbClr val="0B3274"/>
                  </a:solidFill>
                  <a:latin typeface="Meiryo"/>
                  <a:ea typeface="Meiryo"/>
                </a:rPr>
                <a:t>05</a:t>
              </a:r>
              <a:r>
                <a:rPr lang="en-US" altLang="ja-JP" sz="1400" dirty="0">
                  <a:solidFill>
                    <a:srgbClr val="1A1A1A"/>
                  </a:solidFill>
                  <a:latin typeface="Meiryo"/>
                  <a:ea typeface="Meiryo"/>
                </a:rPr>
                <a:t>	</a:t>
              </a:r>
              <a:r>
                <a:rPr lang="en-US" altLang="ja-JP" sz="1400" dirty="0" err="1">
                  <a:solidFill>
                    <a:srgbClr val="1A1A1A"/>
                  </a:solidFill>
                  <a:latin typeface="Meiryo"/>
                  <a:ea typeface="Meiryo"/>
                </a:rPr>
                <a:t>お見積り</a:t>
              </a:r>
              <a:endParaRPr lang="ja-JP" altLang="en-US" sz="1400" b="0" i="0" dirty="0" err="1">
                <a:solidFill>
                  <a:srgbClr val="1A1A1A"/>
                </a:solidFill>
                <a:effectLst/>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308313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1C91DC1-CA83-3E58-D5C9-72660E788D73}"/>
              </a:ext>
            </a:extLst>
          </p:cNvPr>
          <p:cNvSpPr txBox="1"/>
          <p:nvPr/>
        </p:nvSpPr>
        <p:spPr>
          <a:xfrm>
            <a:off x="617023" y="3148923"/>
            <a:ext cx="487313" cy="560153"/>
          </a:xfrm>
          <a:prstGeom prst="rect">
            <a:avLst/>
          </a:prstGeom>
          <a:noFill/>
        </p:spPr>
        <p:txBody>
          <a:bodyPr wrap="none" lIns="0" tIns="0" rIns="0" bIns="0" rtlCol="0">
            <a:spAutoFit/>
          </a:bodyPr>
          <a:lstStyle/>
          <a:p>
            <a:pPr>
              <a:lnSpc>
                <a:spcPct val="140000"/>
              </a:lnSpc>
            </a:pPr>
            <a:r>
              <a:rPr kumimoji="1" lang="en-US" altLang="ja-JP" sz="2800" b="1" i="0">
                <a:solidFill>
                  <a:schemeClr val="bg1"/>
                </a:solidFill>
                <a:latin typeface="Meiryo" panose="020B0604030504040204" pitchFamily="34" charset="-128"/>
                <a:ea typeface="Meiryo" panose="020B0604030504040204" pitchFamily="34" charset="-128"/>
              </a:rPr>
              <a:t>01</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27D7FFB3-D9A7-F40A-60EA-780BD0297C93}"/>
              </a:ext>
            </a:extLst>
          </p:cNvPr>
          <p:cNvSpPr txBox="1"/>
          <p:nvPr/>
        </p:nvSpPr>
        <p:spPr>
          <a:xfrm>
            <a:off x="3216033" y="3095249"/>
            <a:ext cx="5334794" cy="603242"/>
          </a:xfrm>
          <a:prstGeom prst="rect">
            <a:avLst/>
          </a:prstGeom>
          <a:noFill/>
        </p:spPr>
        <p:txBody>
          <a:bodyPr wrap="none" lIns="0" tIns="0" rIns="0" bIns="0" rtlCol="0" anchor="t">
            <a:spAutoFit/>
          </a:bodyPr>
          <a:lstStyle/>
          <a:p>
            <a:pPr>
              <a:lnSpc>
                <a:spcPct val="130000"/>
              </a:lnSpc>
            </a:pPr>
            <a:r>
              <a:rPr lang="ja-JP" altLang="en-US" sz="3200" b="1">
                <a:solidFill>
                  <a:srgbClr val="1A1A1A"/>
                </a:solidFill>
                <a:latin typeface="Meiryo"/>
                <a:ea typeface="Meiryo"/>
                <a:cs typeface="Calibri"/>
              </a:rPr>
              <a:t>リニューアルによるメリット</a:t>
            </a:r>
          </a:p>
        </p:txBody>
      </p:sp>
      <p:sp>
        <p:nvSpPr>
          <p:cNvPr id="6" name="スライド番号プレースホルダー 5">
            <a:extLst>
              <a:ext uri="{FF2B5EF4-FFF2-40B4-BE49-F238E27FC236}">
                <a16:creationId xmlns:a16="http://schemas.microsoft.com/office/drawing/2014/main" id="{15FA61D9-03C6-1324-7BF9-3AC7EEC78351}"/>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a:t>
            </a:fld>
            <a:endParaRPr lang="ja-JP" altLang="en-US"/>
          </a:p>
        </p:txBody>
      </p:sp>
    </p:spTree>
    <p:extLst>
      <p:ext uri="{BB962C8B-B14F-4D97-AF65-F5344CB8AC3E}">
        <p14:creationId xmlns:p14="http://schemas.microsoft.com/office/powerpoint/2010/main" val="101865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E8EE5-1B8B-D7E8-66D5-5362DF89A72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8502DA-B3F9-93A2-85D7-310E19DBA0C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5</a:t>
            </a:fld>
            <a:endParaRPr lang="ja-JP" altLang="en-US"/>
          </a:p>
        </p:txBody>
      </p:sp>
      <p:sp>
        <p:nvSpPr>
          <p:cNvPr id="3" name="テキスト ボックス 1">
            <a:extLst>
              <a:ext uri="{FF2B5EF4-FFF2-40B4-BE49-F238E27FC236}">
                <a16:creationId xmlns:a16="http://schemas.microsoft.com/office/drawing/2014/main" id="{9CC83243-1531-1112-044E-3FCEA06C8017}"/>
              </a:ext>
            </a:extLst>
          </p:cNvPr>
          <p:cNvSpPr txBox="1"/>
          <p:nvPr/>
        </p:nvSpPr>
        <p:spPr>
          <a:xfrm>
            <a:off x="539557" y="146078"/>
            <a:ext cx="2737929" cy="263918"/>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tabLst>
                <a:tab pos="540000" algn="l"/>
                <a:tab pos="720000" algn="l"/>
              </a:tabLst>
            </a:pPr>
            <a:r>
              <a:rPr lang="ja-JP" altLang="en-US" sz="1400">
                <a:solidFill>
                  <a:schemeClr val="bg1"/>
                </a:solidFill>
                <a:latin typeface="Meiryo"/>
                <a:ea typeface="Meiryo"/>
              </a:rPr>
              <a:t>01　リニューアルによるメリット</a:t>
            </a:r>
            <a:endParaRPr kumimoji="1" lang="ja-JP" altLang="en-US" sz="1400" b="0" i="0">
              <a:solidFill>
                <a:schemeClr val="bg1"/>
              </a:solidFill>
              <a:latin typeface="Meiryo"/>
              <a:ea typeface="Meiryo"/>
            </a:endParaRPr>
          </a:p>
        </p:txBody>
      </p:sp>
      <p:sp>
        <p:nvSpPr>
          <p:cNvPr id="4" name="テキスト ボックス 2">
            <a:extLst>
              <a:ext uri="{FF2B5EF4-FFF2-40B4-BE49-F238E27FC236}">
                <a16:creationId xmlns:a16="http://schemas.microsoft.com/office/drawing/2014/main" id="{C2EAA8F2-674A-E91C-39E0-20AB81A1E3A2}"/>
              </a:ext>
            </a:extLst>
          </p:cNvPr>
          <p:cNvSpPr txBox="1"/>
          <p:nvPr/>
        </p:nvSpPr>
        <p:spPr>
          <a:xfrm>
            <a:off x="1053381" y="845112"/>
            <a:ext cx="3334246" cy="377026"/>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spcBef>
                <a:spcPts val="100"/>
              </a:spcBef>
            </a:pPr>
            <a:r>
              <a:rPr lang="ja-JP" altLang="en-US" sz="2000" b="1">
                <a:solidFill>
                  <a:srgbClr val="0B3274"/>
                </a:solidFill>
                <a:latin typeface="Meiryo"/>
                <a:ea typeface="Meiryo"/>
                <a:cs typeface="Calibri"/>
              </a:rPr>
              <a:t>リニューアルによるメリット</a:t>
            </a:r>
          </a:p>
        </p:txBody>
      </p:sp>
      <p:sp>
        <p:nvSpPr>
          <p:cNvPr id="12" name="テキスト ボックス 10">
            <a:extLst>
              <a:ext uri="{FF2B5EF4-FFF2-40B4-BE49-F238E27FC236}">
                <a16:creationId xmlns:a16="http://schemas.microsoft.com/office/drawing/2014/main" id="{7B352BB9-E32E-F68C-5AFA-BFAE7F25585C}"/>
              </a:ext>
            </a:extLst>
          </p:cNvPr>
          <p:cNvSpPr txBox="1"/>
          <p:nvPr/>
        </p:nvSpPr>
        <p:spPr>
          <a:xfrm>
            <a:off x="782597" y="1565641"/>
            <a:ext cx="8061152" cy="293000"/>
          </a:xfrm>
          <a:prstGeom prst="rect">
            <a:avLst/>
          </a:prstGeom>
          <a:noFill/>
        </p:spPr>
        <p:txBody>
          <a:bodyPr wrap="squar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spcBef>
                <a:spcPts val="800"/>
              </a:spcBef>
            </a:pPr>
            <a:r>
              <a:rPr lang="ja-JP" altLang="en-US" sz="1400">
                <a:solidFill>
                  <a:srgbClr val="1A1A1A"/>
                </a:solidFill>
                <a:latin typeface="Meiryo"/>
                <a:ea typeface="Meiryo"/>
                <a:cs typeface="+mn-lt"/>
              </a:rPr>
              <a:t>本提案</a:t>
            </a:r>
            <a:r>
              <a:rPr lang="ja-JP" sz="1400">
                <a:solidFill>
                  <a:srgbClr val="1A1A1A"/>
                </a:solidFill>
                <a:latin typeface="Meiryo"/>
                <a:ea typeface="Meiryo"/>
              </a:rPr>
              <a:t>に</a:t>
            </a:r>
            <a:r>
              <a:rPr lang="ja-JP" altLang="en-US" sz="1400">
                <a:solidFill>
                  <a:srgbClr val="1A1A1A"/>
                </a:solidFill>
                <a:latin typeface="Meiryo"/>
                <a:ea typeface="Meiryo"/>
                <a:cs typeface="+mn-lt"/>
              </a:rPr>
              <a:t>より、</a:t>
            </a:r>
            <a:r>
              <a:rPr lang="ja-JP" sz="1400">
                <a:solidFill>
                  <a:srgbClr val="1A1A1A"/>
                </a:solidFill>
                <a:latin typeface="Meiryo"/>
                <a:ea typeface="Meiryo"/>
                <a:cs typeface="+mn-lt"/>
              </a:rPr>
              <a:t>今回のリニューアル</a:t>
            </a:r>
            <a:r>
              <a:rPr lang="ja-JP" altLang="en-US" sz="1400">
                <a:solidFill>
                  <a:srgbClr val="1A1A1A"/>
                </a:solidFill>
                <a:latin typeface="Meiryo"/>
                <a:ea typeface="Meiryo"/>
                <a:cs typeface="+mn-lt"/>
              </a:rPr>
              <a:t>で目指す</a:t>
            </a:r>
            <a:r>
              <a:rPr lang="ja-JP" sz="1400">
                <a:solidFill>
                  <a:srgbClr val="1A1A1A"/>
                </a:solidFill>
                <a:latin typeface="Meiryo"/>
                <a:ea typeface="Meiryo"/>
                <a:cs typeface="+mn-lt"/>
              </a:rPr>
              <a:t>価値を</a:t>
            </a:r>
            <a:r>
              <a:rPr lang="ja-JP" altLang="en-US" sz="1400">
                <a:solidFill>
                  <a:srgbClr val="1A1A1A"/>
                </a:solidFill>
                <a:latin typeface="Meiryo"/>
                <a:ea typeface="Meiryo"/>
                <a:cs typeface="+mn-lt"/>
              </a:rPr>
              <a:t>整理</a:t>
            </a:r>
            <a:r>
              <a:rPr lang="ja-JP" sz="1400">
                <a:solidFill>
                  <a:srgbClr val="1A1A1A"/>
                </a:solidFill>
                <a:latin typeface="Meiryo"/>
                <a:ea typeface="Meiryo"/>
                <a:cs typeface="+mn-lt"/>
              </a:rPr>
              <a:t>し</a:t>
            </a:r>
            <a:r>
              <a:rPr lang="ja-JP" sz="1400" b="0" i="0">
                <a:solidFill>
                  <a:srgbClr val="1A1A1A"/>
                </a:solidFill>
                <a:effectLst/>
                <a:latin typeface="Meiryo"/>
                <a:ea typeface="Meiryo"/>
                <a:cs typeface="+mn-lt"/>
              </a:rPr>
              <a:t>ます。</a:t>
            </a:r>
            <a:endParaRPr lang="en-US"/>
          </a:p>
        </p:txBody>
      </p:sp>
      <p:sp>
        <p:nvSpPr>
          <p:cNvPr id="14" name="テキスト ボックス 36">
            <a:extLst>
              <a:ext uri="{FF2B5EF4-FFF2-40B4-BE49-F238E27FC236}">
                <a16:creationId xmlns:a16="http://schemas.microsoft.com/office/drawing/2014/main" id="{C84EC4AC-EAC1-74B3-D421-6447614815D4}"/>
              </a:ext>
            </a:extLst>
          </p:cNvPr>
          <p:cNvSpPr txBox="1"/>
          <p:nvPr/>
        </p:nvSpPr>
        <p:spPr>
          <a:xfrm>
            <a:off x="793825" y="2013393"/>
            <a:ext cx="10604350" cy="430887"/>
          </a:xfrm>
          <a:prstGeom prst="rect">
            <a:avLst/>
          </a:prstGeom>
          <a:noFill/>
        </p:spPr>
        <p:txBody>
          <a:bodyPr wrap="square" lIns="91440" tIns="45720" rIns="91440" bIns="45720" anchor="t">
            <a:spAutoFit/>
          </a:bodyPr>
          <a:lstStyle/>
          <a:p>
            <a:pPr>
              <a:lnSpc>
                <a:spcPct val="150000"/>
              </a:lnSpc>
            </a:pPr>
            <a:r>
              <a:rPr lang="ja-JP" altLang="en-US" sz="1600" b="1">
                <a:latin typeface="Meiryo"/>
                <a:ea typeface="Meiryo"/>
                <a:cs typeface="+mn-lt"/>
              </a:rPr>
              <a:t>【メリット】</a:t>
            </a:r>
          </a:p>
        </p:txBody>
      </p:sp>
      <p:sp>
        <p:nvSpPr>
          <p:cNvPr id="5" name="テキスト ボックス 14">
            <a:extLst>
              <a:ext uri="{FF2B5EF4-FFF2-40B4-BE49-F238E27FC236}">
                <a16:creationId xmlns:a16="http://schemas.microsoft.com/office/drawing/2014/main" id="{3E7824B7-2FB3-58B0-1A3E-387908B0F504}"/>
              </a:ext>
            </a:extLst>
          </p:cNvPr>
          <p:cNvSpPr txBox="1"/>
          <p:nvPr/>
        </p:nvSpPr>
        <p:spPr>
          <a:xfrm>
            <a:off x="1057687" y="2593343"/>
            <a:ext cx="10374620" cy="2442301"/>
          </a:xfrm>
          <a:prstGeom prst="roundRect">
            <a:avLst>
              <a:gd name="adj" fmla="val 7206"/>
            </a:avLst>
          </a:prstGeom>
          <a:solidFill>
            <a:srgbClr val="E1EDFB"/>
          </a:solidFill>
          <a:effectLst/>
        </p:spPr>
        <p:txBody>
          <a:bodyPr wrap="square" lIns="2286000" tIns="288000" rIns="180000" bIns="288000" rtlCol="0" anchor="t">
            <a:spAutoFit/>
          </a:bodyPr>
          <a:lstStyle>
            <a:defPPr>
              <a:defRPr lang="ja-JP"/>
            </a:defPPr>
            <a:lvl1pPr marL="0" algn="l" defTabSz="914146" rtl="0" eaLnBrk="1" latinLnBrk="0" hangingPunct="1">
              <a:lnSpc>
                <a:spcPct val="130000"/>
              </a:lnSpc>
              <a:defRPr kumimoji="1" sz="2000" kern="1200">
                <a:solidFill>
                  <a:schemeClr val="bg2">
                    <a:lumMod val="10000"/>
                  </a:schemeClr>
                </a:solidFill>
                <a:effectLst/>
                <a:latin typeface="Meiryo" panose="020B0604030504040204" pitchFamily="34" charset="-128"/>
                <a:ea typeface="Meiryo" panose="020B0604030504040204" pitchFamily="34" charset="-128"/>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342900" indent="-342900">
              <a:lnSpc>
                <a:spcPct val="200000"/>
              </a:lnSpc>
              <a:buAutoNum type="arabicPeriod"/>
            </a:pPr>
            <a:r>
              <a:rPr lang="ja-JP" altLang="en-US" b="1">
                <a:solidFill>
                  <a:srgbClr val="3963AF"/>
                </a:solidFill>
                <a:latin typeface="Meiryo"/>
                <a:ea typeface="Meiryo"/>
              </a:rPr>
              <a:t>利用者が目的</a:t>
            </a:r>
            <a:r>
              <a:rPr lang="ja-JP" b="1">
                <a:solidFill>
                  <a:srgbClr val="3963AF"/>
                </a:solidFill>
                <a:latin typeface="Meiryo"/>
                <a:ea typeface="Meiryo"/>
              </a:rPr>
              <a:t>の</a:t>
            </a:r>
            <a:r>
              <a:rPr lang="ja-JP" altLang="en-US" b="1">
                <a:solidFill>
                  <a:srgbClr val="3963AF"/>
                </a:solidFill>
                <a:latin typeface="Meiryo"/>
                <a:ea typeface="Meiryo"/>
              </a:rPr>
              <a:t>情報に迷</a:t>
            </a:r>
            <a:r>
              <a:rPr lang="ja-JP" b="1">
                <a:solidFill>
                  <a:srgbClr val="3963AF"/>
                </a:solidFill>
                <a:latin typeface="Meiryo"/>
                <a:ea typeface="Meiryo"/>
              </a:rPr>
              <a:t>わ</a:t>
            </a:r>
            <a:r>
              <a:rPr lang="ja-JP" altLang="en-US" b="1">
                <a:solidFill>
                  <a:srgbClr val="3963AF"/>
                </a:solidFill>
                <a:latin typeface="Meiryo"/>
                <a:ea typeface="Meiryo"/>
              </a:rPr>
              <a:t>ずたど</a:t>
            </a:r>
            <a:r>
              <a:rPr lang="ja-JP" b="1">
                <a:solidFill>
                  <a:srgbClr val="3963AF"/>
                </a:solidFill>
                <a:latin typeface="Meiryo"/>
                <a:ea typeface="Meiryo"/>
              </a:rPr>
              <a:t>り</a:t>
            </a:r>
            <a:r>
              <a:rPr lang="ja-JP" altLang="en-US" b="1">
                <a:solidFill>
                  <a:srgbClr val="3963AF"/>
                </a:solidFill>
                <a:latin typeface="Meiryo"/>
                <a:ea typeface="Meiryo"/>
              </a:rPr>
              <a:t>着ける</a:t>
            </a:r>
            <a:endParaRPr lang="en-US" b="1">
              <a:solidFill>
                <a:srgbClr val="000000"/>
              </a:solidFill>
              <a:latin typeface="Meiryo"/>
              <a:ea typeface="Meiryo"/>
            </a:endParaRPr>
          </a:p>
          <a:p>
            <a:pPr marL="342900" indent="-342900">
              <a:lnSpc>
                <a:spcPct val="200000"/>
              </a:lnSpc>
              <a:buAutoNum type="arabicPeriod"/>
            </a:pPr>
            <a:r>
              <a:rPr lang="ja-JP" altLang="en-US" b="1">
                <a:solidFill>
                  <a:srgbClr val="3963AF"/>
                </a:solidFill>
                <a:latin typeface="Meiryo"/>
                <a:ea typeface="Meiryo"/>
              </a:rPr>
              <a:t>職員の更新・運用負荷を軽減</a:t>
            </a:r>
            <a:endParaRPr lang="ja-JP" b="1">
              <a:solidFill>
                <a:srgbClr val="3963AF"/>
              </a:solidFill>
            </a:endParaRPr>
          </a:p>
          <a:p>
            <a:pPr marL="342900" indent="-342900">
              <a:lnSpc>
                <a:spcPct val="200000"/>
              </a:lnSpc>
              <a:buAutoNum type="arabicPeriod"/>
            </a:pPr>
            <a:r>
              <a:rPr lang="ja-JP" altLang="en-US" b="1">
                <a:solidFill>
                  <a:srgbClr val="3963AF"/>
                </a:solidFill>
                <a:latin typeface="Meiryo"/>
                <a:ea typeface="Meiryo"/>
              </a:rPr>
              <a:t>団体としての</a:t>
            </a:r>
            <a:r>
              <a:rPr lang="ja-JP" b="1">
                <a:solidFill>
                  <a:srgbClr val="3963AF"/>
                </a:solidFill>
                <a:latin typeface="Meiryo"/>
                <a:ea typeface="Meiryo"/>
              </a:rPr>
              <a:t>信頼感</a:t>
            </a:r>
            <a:r>
              <a:rPr lang="ja-JP" altLang="en-US" b="1">
                <a:solidFill>
                  <a:srgbClr val="3963AF"/>
                </a:solidFill>
                <a:latin typeface="Meiryo"/>
                <a:ea typeface="Meiryo"/>
              </a:rPr>
              <a:t>・一貫性を保てる</a:t>
            </a:r>
            <a:endParaRPr lang="ja-JP" b="1"/>
          </a:p>
        </p:txBody>
      </p:sp>
    </p:spTree>
    <p:extLst>
      <p:ext uri="{BB962C8B-B14F-4D97-AF65-F5344CB8AC3E}">
        <p14:creationId xmlns:p14="http://schemas.microsoft.com/office/powerpoint/2010/main" val="83278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A296-3EFD-E883-E4CA-6E6C96D9EEB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E1BE6FC-024D-BF33-45A7-E1BD403BA95B}"/>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a:solidFill>
                  <a:schemeClr val="bg1"/>
                </a:solidFill>
                <a:latin typeface="Meiryo"/>
                <a:ea typeface="Meiryo"/>
              </a:rPr>
              <a:t>02</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C2B37128-3280-2619-1C04-9EF6FBB92E03}"/>
              </a:ext>
            </a:extLst>
          </p:cNvPr>
          <p:cNvSpPr txBox="1"/>
          <p:nvPr/>
        </p:nvSpPr>
        <p:spPr>
          <a:xfrm>
            <a:off x="3216033" y="2819904"/>
            <a:ext cx="4514056" cy="603242"/>
          </a:xfrm>
          <a:prstGeom prst="rect">
            <a:avLst/>
          </a:prstGeom>
          <a:noFill/>
        </p:spPr>
        <p:txBody>
          <a:bodyPr wrap="none" lIns="0" tIns="0" rIns="0" bIns="0" rtlCol="0" anchor="t">
            <a:spAutoFit/>
          </a:bodyPr>
          <a:lstStyle/>
          <a:p>
            <a:pPr>
              <a:lnSpc>
                <a:spcPct val="130000"/>
              </a:lnSpc>
            </a:pPr>
            <a:r>
              <a:rPr lang="ja-JP" sz="3200" b="1">
                <a:solidFill>
                  <a:srgbClr val="1A1A1A"/>
                </a:solidFill>
                <a:latin typeface="Meiryo"/>
                <a:ea typeface="Meiryo"/>
                <a:cs typeface="+mn-lt"/>
              </a:rPr>
              <a:t>現状の理解と課題の整理</a:t>
            </a:r>
            <a:endParaRPr lang="en-US"/>
          </a:p>
        </p:txBody>
      </p:sp>
      <p:sp>
        <p:nvSpPr>
          <p:cNvPr id="4" name="テキスト ボックス 3">
            <a:extLst>
              <a:ext uri="{FF2B5EF4-FFF2-40B4-BE49-F238E27FC236}">
                <a16:creationId xmlns:a16="http://schemas.microsoft.com/office/drawing/2014/main" id="{25F175CF-64D9-DAD2-2EF4-854FF1C08FB4}"/>
              </a:ext>
            </a:extLst>
          </p:cNvPr>
          <p:cNvSpPr txBox="1"/>
          <p:nvPr/>
        </p:nvSpPr>
        <p:spPr>
          <a:xfrm>
            <a:off x="3216033" y="3539432"/>
            <a:ext cx="3898503" cy="301621"/>
          </a:xfrm>
          <a:prstGeom prst="rect">
            <a:avLst/>
          </a:prstGeom>
          <a:noFill/>
        </p:spPr>
        <p:txBody>
          <a:bodyPr wrap="none" lIns="0" tIns="0" rIns="0" bIns="0" rtlCol="0" anchor="t">
            <a:spAutoFit/>
          </a:bodyPr>
          <a:lstStyle/>
          <a:p>
            <a:pPr marL="0" marR="0" lvl="0" indent="0" algn="l" defTabSz="914146">
              <a:lnSpc>
                <a:spcPct val="130000"/>
              </a:lnSpc>
              <a:spcBef>
                <a:spcPts val="0"/>
              </a:spcBef>
              <a:spcAft>
                <a:spcPts val="0"/>
              </a:spcAft>
              <a:buNone/>
              <a:tabLst/>
              <a:defRPr/>
            </a:pPr>
            <a:r>
              <a:rPr lang="ja-JP" sz="1600">
                <a:solidFill>
                  <a:srgbClr val="1A1A1A"/>
                </a:solidFill>
                <a:latin typeface="Meiryo"/>
                <a:ea typeface="Meiryo"/>
                <a:cs typeface="+mn-lt"/>
              </a:rPr>
              <a:t>今の状況を正しく把握する</a:t>
            </a:r>
            <a:r>
              <a:rPr lang="ja-JP" altLang="en-US" sz="1600">
                <a:solidFill>
                  <a:srgbClr val="1A1A1A"/>
                </a:solidFill>
                <a:latin typeface="Meiryo"/>
                <a:ea typeface="Meiryo"/>
                <a:cs typeface="+mn-lt"/>
              </a:rPr>
              <a:t>ための課題整理</a:t>
            </a:r>
            <a:endParaRPr lang="en-US" altLang="ja-JP">
              <a:latin typeface="Meiryo"/>
              <a:ea typeface="Meiryo"/>
            </a:endParaRPr>
          </a:p>
        </p:txBody>
      </p:sp>
      <p:sp>
        <p:nvSpPr>
          <p:cNvPr id="6" name="スライド番号プレースホルダー 5">
            <a:extLst>
              <a:ext uri="{FF2B5EF4-FFF2-40B4-BE49-F238E27FC236}">
                <a16:creationId xmlns:a16="http://schemas.microsoft.com/office/drawing/2014/main" id="{375F8F1E-42BE-B54B-22FE-2D3EE73A8236}"/>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6</a:t>
            </a:fld>
            <a:endParaRPr lang="ja-JP" altLang="en-US"/>
          </a:p>
        </p:txBody>
      </p:sp>
    </p:spTree>
    <p:extLst>
      <p:ext uri="{BB962C8B-B14F-4D97-AF65-F5344CB8AC3E}">
        <p14:creationId xmlns:p14="http://schemas.microsoft.com/office/powerpoint/2010/main" val="426955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98CCE-A7B0-764B-0A70-E6BA98340C4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814CD39-E8AA-2FCD-F002-F226EF57D208}"/>
              </a:ext>
            </a:extLst>
          </p:cNvPr>
          <p:cNvSpPr txBox="1"/>
          <p:nvPr/>
        </p:nvSpPr>
        <p:spPr>
          <a:xfrm>
            <a:off x="1053382" y="845112"/>
            <a:ext cx="2821285"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Meiryo" panose="020B0604030504040204" pitchFamily="34" charset="-128"/>
                <a:ea typeface="Meiryo" panose="020B0604030504040204" pitchFamily="34" charset="-128"/>
              </a:rPr>
              <a:t>現状の理解と課題の整理</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7" name="スライド番号プレースホルダー 6">
            <a:extLst>
              <a:ext uri="{FF2B5EF4-FFF2-40B4-BE49-F238E27FC236}">
                <a16:creationId xmlns:a16="http://schemas.microsoft.com/office/drawing/2014/main" id="{233DCE31-3CEE-2BD4-8BB9-A25B2B9055B7}"/>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7</a:t>
            </a:fld>
            <a:endParaRPr lang="ja-JP" altLang="en-US"/>
          </a:p>
        </p:txBody>
      </p:sp>
      <p:grpSp>
        <p:nvGrpSpPr>
          <p:cNvPr id="8" name="グループ化 7">
            <a:extLst>
              <a:ext uri="{FF2B5EF4-FFF2-40B4-BE49-F238E27FC236}">
                <a16:creationId xmlns:a16="http://schemas.microsoft.com/office/drawing/2014/main" id="{2FDBC5C8-ADD7-8643-BD2F-5075DA53D95F}"/>
              </a:ext>
            </a:extLst>
          </p:cNvPr>
          <p:cNvGrpSpPr/>
          <p:nvPr/>
        </p:nvGrpSpPr>
        <p:grpSpPr>
          <a:xfrm>
            <a:off x="881987" y="2596035"/>
            <a:ext cx="3240000" cy="3305090"/>
            <a:chOff x="881987" y="1665753"/>
            <a:chExt cx="3240000" cy="3507809"/>
          </a:xfrm>
        </p:grpSpPr>
        <p:sp>
          <p:nvSpPr>
            <p:cNvPr id="4" name="角丸四角形 3">
              <a:extLst>
                <a:ext uri="{FF2B5EF4-FFF2-40B4-BE49-F238E27FC236}">
                  <a16:creationId xmlns:a16="http://schemas.microsoft.com/office/drawing/2014/main" id="{4C4168BE-02EF-8E69-F6E0-BFB8B29C759F}"/>
                </a:ext>
              </a:extLst>
            </p:cNvPr>
            <p:cNvSpPr/>
            <p:nvPr/>
          </p:nvSpPr>
          <p:spPr>
            <a:xfrm>
              <a:off x="881987" y="1665753"/>
              <a:ext cx="3240000" cy="1351853"/>
            </a:xfrm>
            <a:prstGeom prst="roundRect">
              <a:avLst>
                <a:gd name="adj" fmla="val 1026"/>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144000" tIns="324000" rIns="180000" bIns="324000" rtlCol="0" anchor="t">
              <a:spAutoFit/>
            </a:bodyPr>
            <a:lstStyle/>
            <a:p>
              <a:pPr algn="ctr">
                <a:lnSpc>
                  <a:spcPct val="150000"/>
                </a:lnSpc>
              </a:pPr>
              <a:r>
                <a:rPr lang="ja-JP" sz="1400">
                  <a:solidFill>
                    <a:schemeClr val="accent1">
                      <a:lumMod val="50000"/>
                    </a:schemeClr>
                  </a:solidFill>
                  <a:latin typeface="Meiryo"/>
                  <a:ea typeface="Meiryo"/>
                  <a:cs typeface="+mn-lt"/>
                </a:rPr>
                <a:t>利用目的別の入口が</a:t>
              </a:r>
              <a:br>
                <a:rPr lang="ja-JP" altLang="en-US" sz="1400">
                  <a:latin typeface="Meiryo"/>
                  <a:ea typeface="Meiryo"/>
                  <a:cs typeface="+mn-lt"/>
                </a:rPr>
              </a:br>
              <a:r>
                <a:rPr lang="ja-JP" sz="1400">
                  <a:solidFill>
                    <a:schemeClr val="accent1">
                      <a:lumMod val="50000"/>
                    </a:schemeClr>
                  </a:solidFill>
                  <a:latin typeface="Meiryo"/>
                  <a:ea typeface="Meiryo"/>
                  <a:cs typeface="+mn-lt"/>
                </a:rPr>
                <a:t>整理されていない</a:t>
              </a:r>
              <a:endParaRPr lang="en-US" altLang="ja-JP" sz="1400">
                <a:solidFill>
                  <a:schemeClr val="accent1">
                    <a:lumMod val="50000"/>
                  </a:schemeClr>
                </a:solidFill>
                <a:latin typeface="Meiryo"/>
                <a:ea typeface="Meiryo"/>
              </a:endParaRPr>
            </a:p>
          </p:txBody>
        </p:sp>
        <p:pic>
          <p:nvPicPr>
            <p:cNvPr id="24" name="グラフィックス 23" descr="キャレットを下へ 単色塗りつぶし">
              <a:extLst>
                <a:ext uri="{FF2B5EF4-FFF2-40B4-BE49-F238E27FC236}">
                  <a16:creationId xmlns:a16="http://schemas.microsoft.com/office/drawing/2014/main" id="{CFF6F87F-1142-62CD-D542-D025550EB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7678" y="2997817"/>
              <a:ext cx="658266" cy="662944"/>
            </a:xfrm>
            <a:prstGeom prst="rect">
              <a:avLst/>
            </a:prstGeom>
          </p:spPr>
        </p:pic>
        <p:sp>
          <p:nvSpPr>
            <p:cNvPr id="27" name="角丸四角形 26">
              <a:extLst>
                <a:ext uri="{FF2B5EF4-FFF2-40B4-BE49-F238E27FC236}">
                  <a16:creationId xmlns:a16="http://schemas.microsoft.com/office/drawing/2014/main" id="{6F8529E9-2608-F1BE-56CA-F164B37D7CCA}"/>
                </a:ext>
              </a:extLst>
            </p:cNvPr>
            <p:cNvSpPr/>
            <p:nvPr/>
          </p:nvSpPr>
          <p:spPr>
            <a:xfrm>
              <a:off x="881987" y="3682770"/>
              <a:ext cx="3240000" cy="1490792"/>
            </a:xfrm>
            <a:prstGeom prst="roundRect">
              <a:avLst>
                <a:gd name="adj" fmla="val 1026"/>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gn="ctr">
                <a:lnSpc>
                  <a:spcPct val="150000"/>
                </a:lnSpc>
              </a:pPr>
              <a:r>
                <a:rPr lang="ja-JP" sz="1400">
                  <a:solidFill>
                    <a:srgbClr val="1A1A1A"/>
                  </a:solidFill>
                  <a:latin typeface="Meiryo"/>
                  <a:ea typeface="Meiryo"/>
                  <a:cs typeface="+mn-lt"/>
                </a:rPr>
                <a:t>奨学金利用者・寄付者</a:t>
              </a:r>
              <a:br>
                <a:rPr lang="ja-JP" altLang="en-US" sz="1400">
                  <a:latin typeface="Meiryo"/>
                  <a:ea typeface="Meiryo"/>
                  <a:cs typeface="+mn-lt"/>
                </a:rPr>
              </a:br>
              <a:r>
                <a:rPr lang="ja-JP" sz="1400">
                  <a:solidFill>
                    <a:srgbClr val="1A1A1A"/>
                  </a:solidFill>
                  <a:latin typeface="Meiryo"/>
                  <a:ea typeface="Meiryo"/>
                  <a:cs typeface="+mn-lt"/>
                </a:rPr>
                <a:t>それぞれに最適化されていない</a:t>
              </a:r>
              <a:endParaRPr lang="en-US" sz="1400">
                <a:latin typeface="Meiryo"/>
                <a:ea typeface="Meiryo"/>
              </a:endParaRPr>
            </a:p>
          </p:txBody>
        </p:sp>
      </p:grpSp>
      <p:grpSp>
        <p:nvGrpSpPr>
          <p:cNvPr id="2" name="グループ化 1">
            <a:extLst>
              <a:ext uri="{FF2B5EF4-FFF2-40B4-BE49-F238E27FC236}">
                <a16:creationId xmlns:a16="http://schemas.microsoft.com/office/drawing/2014/main" id="{8234E035-7373-0E8A-1CD7-65E47BA0F3EC}"/>
              </a:ext>
            </a:extLst>
          </p:cNvPr>
          <p:cNvGrpSpPr/>
          <p:nvPr/>
        </p:nvGrpSpPr>
        <p:grpSpPr>
          <a:xfrm>
            <a:off x="8067587" y="2596527"/>
            <a:ext cx="3240000" cy="3297083"/>
            <a:chOff x="4486297" y="1665753"/>
            <a:chExt cx="3240000" cy="3483288"/>
          </a:xfrm>
        </p:grpSpPr>
        <p:sp>
          <p:nvSpPr>
            <p:cNvPr id="10" name="角丸四角形 9">
              <a:extLst>
                <a:ext uri="{FF2B5EF4-FFF2-40B4-BE49-F238E27FC236}">
                  <a16:creationId xmlns:a16="http://schemas.microsoft.com/office/drawing/2014/main" id="{86F00F14-7618-A9D2-E752-1B9DD4CC6AB8}"/>
                </a:ext>
              </a:extLst>
            </p:cNvPr>
            <p:cNvSpPr/>
            <p:nvPr/>
          </p:nvSpPr>
          <p:spPr>
            <a:xfrm>
              <a:off x="4486297" y="1665753"/>
              <a:ext cx="3240000" cy="1345663"/>
            </a:xfrm>
            <a:prstGeom prst="roundRect">
              <a:avLst>
                <a:gd name="adj" fmla="val 1026"/>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144000" tIns="324000" rIns="180000" bIns="324000" rtlCol="0" anchor="t">
              <a:spAutoFit/>
            </a:bodyPr>
            <a:lstStyle/>
            <a:p>
              <a:pPr algn="ctr">
                <a:lnSpc>
                  <a:spcPct val="150000"/>
                </a:lnSpc>
              </a:pPr>
              <a:r>
                <a:rPr lang="ja-JP" sz="1400">
                  <a:solidFill>
                    <a:schemeClr val="accent1">
                      <a:lumMod val="50000"/>
                    </a:schemeClr>
                  </a:solidFill>
                  <a:latin typeface="Meiryo"/>
                  <a:ea typeface="Meiryo"/>
                  <a:cs typeface="+mn-lt"/>
                </a:rPr>
                <a:t>更新・運用が</a:t>
              </a:r>
              <a:br>
                <a:rPr lang="ja-JP" altLang="en-US" sz="1400">
                  <a:latin typeface="Meiryo"/>
                  <a:ea typeface="Meiryo"/>
                  <a:cs typeface="+mn-lt"/>
                </a:rPr>
              </a:br>
              <a:r>
                <a:rPr lang="ja-JP" sz="1400">
                  <a:solidFill>
                    <a:schemeClr val="accent1">
                      <a:lumMod val="50000"/>
                    </a:schemeClr>
                  </a:solidFill>
                  <a:latin typeface="Meiryo"/>
                  <a:ea typeface="Meiryo"/>
                  <a:cs typeface="+mn-lt"/>
                </a:rPr>
                <a:t>属人化している</a:t>
              </a:r>
              <a:endParaRPr lang="en-US" sz="1400">
                <a:solidFill>
                  <a:schemeClr val="accent1">
                    <a:lumMod val="50000"/>
                  </a:schemeClr>
                </a:solidFill>
                <a:latin typeface="Meiryo"/>
                <a:ea typeface="Meiryo"/>
                <a:cs typeface="+mn-lt"/>
              </a:endParaRPr>
            </a:p>
          </p:txBody>
        </p:sp>
        <p:sp>
          <p:nvSpPr>
            <p:cNvPr id="28" name="角丸四角形 27">
              <a:extLst>
                <a:ext uri="{FF2B5EF4-FFF2-40B4-BE49-F238E27FC236}">
                  <a16:creationId xmlns:a16="http://schemas.microsoft.com/office/drawing/2014/main" id="{D723176B-2190-F8C3-CF49-049E0BF936F1}"/>
                </a:ext>
              </a:extLst>
            </p:cNvPr>
            <p:cNvSpPr/>
            <p:nvPr/>
          </p:nvSpPr>
          <p:spPr>
            <a:xfrm>
              <a:off x="4486297" y="3682836"/>
              <a:ext cx="3240000" cy="1466205"/>
            </a:xfrm>
            <a:prstGeom prst="roundRect">
              <a:avLst>
                <a:gd name="adj" fmla="val 1026"/>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gn="ctr">
                <a:lnSpc>
                  <a:spcPct val="150000"/>
                </a:lnSpc>
              </a:pPr>
              <a:r>
                <a:rPr lang="ja-JP" sz="1400">
                  <a:solidFill>
                    <a:srgbClr val="1A1A1A"/>
                  </a:solidFill>
                  <a:latin typeface="Meiryo"/>
                  <a:ea typeface="Meiryo"/>
                  <a:cs typeface="+mn-lt"/>
                </a:rPr>
                <a:t>特定の職員に作業が集</a:t>
              </a:r>
              <a:r>
                <a:rPr lang="ja-JP" altLang="en-US" sz="1400">
                  <a:solidFill>
                    <a:srgbClr val="1A1A1A"/>
                  </a:solidFill>
                  <a:latin typeface="Meiryo"/>
                  <a:ea typeface="Meiryo"/>
                  <a:cs typeface="+mn-lt"/>
                </a:rPr>
                <a:t>中。</a:t>
              </a:r>
              <a:br>
                <a:rPr lang="ja-JP" altLang="en-US" sz="1400" dirty="0">
                  <a:latin typeface="Meiryo"/>
                  <a:ea typeface="Meiryo"/>
                  <a:cs typeface="+mn-lt"/>
                </a:rPr>
              </a:br>
              <a:r>
                <a:rPr lang="ja-JP" altLang="en-US" sz="1400">
                  <a:solidFill>
                    <a:schemeClr val="accent1">
                      <a:lumMod val="50000"/>
                    </a:schemeClr>
                  </a:solidFill>
                  <a:latin typeface="Meiryo"/>
                  <a:ea typeface="Meiryo"/>
                  <a:cs typeface="Calibri"/>
                </a:rPr>
                <a:t>ページ</a:t>
              </a:r>
              <a:r>
                <a:rPr lang="ja-JP" sz="1400">
                  <a:solidFill>
                    <a:schemeClr val="accent1">
                      <a:lumMod val="50000"/>
                    </a:schemeClr>
                  </a:solidFill>
                  <a:latin typeface="Meiryo"/>
                  <a:ea typeface="Meiryo"/>
                  <a:cs typeface="Calibri"/>
                </a:rPr>
                <a:t>更新に専門知識が必要</a:t>
              </a:r>
              <a:endParaRPr lang="en-US" sz="1400">
                <a:solidFill>
                  <a:schemeClr val="accent1">
                    <a:lumMod val="50000"/>
                  </a:schemeClr>
                </a:solidFill>
                <a:latin typeface="Meiryo"/>
                <a:ea typeface="Meiryo"/>
              </a:endParaRPr>
            </a:p>
          </p:txBody>
        </p:sp>
      </p:grpSp>
      <p:grpSp>
        <p:nvGrpSpPr>
          <p:cNvPr id="5" name="グループ化 4">
            <a:extLst>
              <a:ext uri="{FF2B5EF4-FFF2-40B4-BE49-F238E27FC236}">
                <a16:creationId xmlns:a16="http://schemas.microsoft.com/office/drawing/2014/main" id="{38E80177-5809-8690-1F6F-90AFE2D3591B}"/>
              </a:ext>
            </a:extLst>
          </p:cNvPr>
          <p:cNvGrpSpPr/>
          <p:nvPr/>
        </p:nvGrpSpPr>
        <p:grpSpPr>
          <a:xfrm>
            <a:off x="4474787" y="2596036"/>
            <a:ext cx="3240000" cy="3304287"/>
            <a:chOff x="8090607" y="1665754"/>
            <a:chExt cx="3240000" cy="3496235"/>
          </a:xfrm>
        </p:grpSpPr>
        <p:sp>
          <p:nvSpPr>
            <p:cNvPr id="11" name="角丸四角形 10">
              <a:extLst>
                <a:ext uri="{FF2B5EF4-FFF2-40B4-BE49-F238E27FC236}">
                  <a16:creationId xmlns:a16="http://schemas.microsoft.com/office/drawing/2014/main" id="{3E1BF7D1-E192-12C2-BEE3-84D03147B5A3}"/>
                </a:ext>
              </a:extLst>
            </p:cNvPr>
            <p:cNvSpPr/>
            <p:nvPr/>
          </p:nvSpPr>
          <p:spPr>
            <a:xfrm>
              <a:off x="8090607" y="1665754"/>
              <a:ext cx="3240000" cy="1347720"/>
            </a:xfrm>
            <a:prstGeom prst="roundRect">
              <a:avLst>
                <a:gd name="adj" fmla="val 1026"/>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144000" tIns="324000" rIns="180000" bIns="324000" rtlCol="0" anchor="t">
              <a:spAutoFit/>
            </a:bodyPr>
            <a:lstStyle/>
            <a:p>
              <a:pPr algn="ctr">
                <a:lnSpc>
                  <a:spcPct val="150000"/>
                </a:lnSpc>
              </a:pPr>
              <a:r>
                <a:rPr lang="ja-JP" sz="1400">
                  <a:solidFill>
                    <a:schemeClr val="accent1">
                      <a:lumMod val="50000"/>
                    </a:schemeClr>
                  </a:solidFill>
                  <a:latin typeface="Meiryo"/>
                  <a:ea typeface="Meiryo"/>
                  <a:cs typeface="+mn-lt"/>
                </a:rPr>
                <a:t>情報量が多く、</a:t>
              </a:r>
              <a:br>
                <a:rPr lang="ja-JP" altLang="en-US" sz="1400">
                  <a:latin typeface="Meiryo"/>
                  <a:ea typeface="Meiryo"/>
                  <a:cs typeface="+mn-lt"/>
                </a:rPr>
              </a:br>
              <a:r>
                <a:rPr lang="ja-JP" sz="1400">
                  <a:solidFill>
                    <a:schemeClr val="accent1">
                      <a:lumMod val="50000"/>
                    </a:schemeClr>
                  </a:solidFill>
                  <a:latin typeface="Meiryo"/>
                  <a:ea typeface="Meiryo"/>
                  <a:cs typeface="+mn-lt"/>
                </a:rPr>
                <a:t>探しにくい</a:t>
              </a:r>
              <a:endParaRPr lang="en-US" sz="1400">
                <a:solidFill>
                  <a:schemeClr val="accent1">
                    <a:lumMod val="50000"/>
                  </a:schemeClr>
                </a:solidFill>
                <a:latin typeface="Meiryo"/>
                <a:ea typeface="Meiryo"/>
                <a:cs typeface="+mn-lt"/>
              </a:endParaRPr>
            </a:p>
          </p:txBody>
        </p:sp>
        <p:sp>
          <p:nvSpPr>
            <p:cNvPr id="29" name="角丸四角形 28">
              <a:extLst>
                <a:ext uri="{FF2B5EF4-FFF2-40B4-BE49-F238E27FC236}">
                  <a16:creationId xmlns:a16="http://schemas.microsoft.com/office/drawing/2014/main" id="{4A1C9CEB-A689-BBED-2B8E-F9B614A2B213}"/>
                </a:ext>
              </a:extLst>
            </p:cNvPr>
            <p:cNvSpPr/>
            <p:nvPr/>
          </p:nvSpPr>
          <p:spPr>
            <a:xfrm>
              <a:off x="8090607" y="3682815"/>
              <a:ext cx="3240000" cy="1479174"/>
            </a:xfrm>
            <a:prstGeom prst="roundRect">
              <a:avLst>
                <a:gd name="adj" fmla="val 1026"/>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gn="ctr">
                <a:lnSpc>
                  <a:spcPct val="150000"/>
                </a:lnSpc>
              </a:pPr>
              <a:r>
                <a:rPr lang="ja-JP" sz="1400">
                  <a:solidFill>
                    <a:srgbClr val="1A1A1A"/>
                  </a:solidFill>
                  <a:latin typeface="Meiryo"/>
                  <a:ea typeface="Meiryo"/>
                  <a:cs typeface="+mn-lt"/>
                </a:rPr>
                <a:t>結果として問い合わせが</a:t>
              </a:r>
              <a:br>
                <a:rPr lang="ja-JP" altLang="en-US" sz="1400">
                  <a:latin typeface="Meiryo"/>
                  <a:ea typeface="Meiryo"/>
                  <a:cs typeface="+mn-lt"/>
                </a:rPr>
              </a:br>
              <a:r>
                <a:rPr lang="ja-JP" sz="1400">
                  <a:solidFill>
                    <a:srgbClr val="1A1A1A"/>
                  </a:solidFill>
                  <a:latin typeface="Meiryo"/>
                  <a:ea typeface="Meiryo"/>
                  <a:cs typeface="+mn-lt"/>
                </a:rPr>
                <a:t>増えている</a:t>
              </a:r>
              <a:endParaRPr lang="en-US" sz="1400">
                <a:latin typeface="Meiryo"/>
                <a:ea typeface="Meiryo"/>
                <a:cs typeface="+mn-lt"/>
              </a:endParaRPr>
            </a:p>
          </p:txBody>
        </p:sp>
      </p:grpSp>
      <p:sp>
        <p:nvSpPr>
          <p:cNvPr id="6" name="テキスト ボックス 5">
            <a:extLst>
              <a:ext uri="{FF2B5EF4-FFF2-40B4-BE49-F238E27FC236}">
                <a16:creationId xmlns:a16="http://schemas.microsoft.com/office/drawing/2014/main" id="{635EB7FA-B150-65BC-98B6-BC085C39186F}"/>
              </a:ext>
            </a:extLst>
          </p:cNvPr>
          <p:cNvSpPr txBox="1"/>
          <p:nvPr/>
        </p:nvSpPr>
        <p:spPr>
          <a:xfrm>
            <a:off x="539557" y="146078"/>
            <a:ext cx="2378856"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a:ea typeface="Meiryo"/>
              </a:rPr>
              <a:t>02</a:t>
            </a:r>
            <a:r>
              <a:rPr lang="ja-JP" sz="1400">
                <a:solidFill>
                  <a:schemeClr val="bg1"/>
                </a:solidFill>
                <a:latin typeface="Meiryo"/>
                <a:ea typeface="Meiryo"/>
              </a:rPr>
              <a:t>　</a:t>
            </a:r>
            <a:r>
              <a:rPr lang="ja-JP" altLang="en-US" sz="1400">
                <a:solidFill>
                  <a:schemeClr val="bg1"/>
                </a:solidFill>
                <a:latin typeface="Meiryo"/>
                <a:ea typeface="Meiryo"/>
              </a:rPr>
              <a:t>現状の理解と課題の整理</a:t>
            </a:r>
          </a:p>
        </p:txBody>
      </p:sp>
      <p:sp>
        <p:nvSpPr>
          <p:cNvPr id="12" name="TextBox 11">
            <a:extLst>
              <a:ext uri="{FF2B5EF4-FFF2-40B4-BE49-F238E27FC236}">
                <a16:creationId xmlns:a16="http://schemas.microsoft.com/office/drawing/2014/main" id="{CB0646EB-9948-C09A-2D55-A4186489778E}"/>
              </a:ext>
            </a:extLst>
          </p:cNvPr>
          <p:cNvSpPr txBox="1"/>
          <p:nvPr/>
        </p:nvSpPr>
        <p:spPr>
          <a:xfrm>
            <a:off x="660338" y="1661309"/>
            <a:ext cx="10792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600">
                <a:latin typeface="Meiryo"/>
                <a:ea typeface="Meiryo"/>
                <a:cs typeface="+mn-lt"/>
              </a:rPr>
              <a:t>ヒアリングおよび現行サイト分析より、以下の3つが特に改善優先度の高い課題であると理解しております。</a:t>
            </a:r>
            <a:endParaRPr lang="en-US" sz="1600">
              <a:latin typeface="Meiryo"/>
              <a:ea typeface="Meiryo"/>
              <a:cs typeface="+mn-lt"/>
            </a:endParaRPr>
          </a:p>
        </p:txBody>
      </p:sp>
      <p:pic>
        <p:nvPicPr>
          <p:cNvPr id="14" name="グラフィックス 23" descr="キャレットを下へ 単色塗りつぶし">
            <a:extLst>
              <a:ext uri="{FF2B5EF4-FFF2-40B4-BE49-F238E27FC236}">
                <a16:creationId xmlns:a16="http://schemas.microsoft.com/office/drawing/2014/main" id="{CC52B042-C010-CE8F-43EF-26552F125EF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763860" y="3869047"/>
            <a:ext cx="658266" cy="624632"/>
          </a:xfrm>
          <a:prstGeom prst="rect">
            <a:avLst/>
          </a:prstGeom>
        </p:spPr>
      </p:pic>
      <p:pic>
        <p:nvPicPr>
          <p:cNvPr id="15" name="グラフィックス 23" descr="キャレットを下へ 単色塗りつぶし">
            <a:extLst>
              <a:ext uri="{FF2B5EF4-FFF2-40B4-BE49-F238E27FC236}">
                <a16:creationId xmlns:a16="http://schemas.microsoft.com/office/drawing/2014/main" id="{2107F70C-7CE5-06B9-9FA2-94DD13BC378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9359546" y="3869046"/>
            <a:ext cx="658266" cy="624632"/>
          </a:xfrm>
          <a:prstGeom prst="rect">
            <a:avLst/>
          </a:prstGeom>
        </p:spPr>
      </p:pic>
      <p:sp>
        <p:nvSpPr>
          <p:cNvPr id="9" name="テキスト ボックス 8">
            <a:extLst>
              <a:ext uri="{FF2B5EF4-FFF2-40B4-BE49-F238E27FC236}">
                <a16:creationId xmlns:a16="http://schemas.microsoft.com/office/drawing/2014/main" id="{7245C01E-8B51-EC79-0397-A19C51FCF185}"/>
              </a:ext>
            </a:extLst>
          </p:cNvPr>
          <p:cNvSpPr txBox="1"/>
          <p:nvPr/>
        </p:nvSpPr>
        <p:spPr>
          <a:xfrm>
            <a:off x="8623495" y="7399606"/>
            <a:ext cx="184731" cy="369332"/>
          </a:xfrm>
          <a:prstGeom prst="rect">
            <a:avLst/>
          </a:prstGeom>
          <a:noFill/>
        </p:spPr>
        <p:txBody>
          <a:bodyPr wrap="none" rtlCol="0">
            <a:spAutoFit/>
          </a:bodyPr>
          <a:lstStyle/>
          <a:p>
            <a:endParaRPr kumimoji="1" lang="ja-JP" altLang="en-US"/>
          </a:p>
        </p:txBody>
      </p:sp>
      <p:pic>
        <p:nvPicPr>
          <p:cNvPr id="33" name="Graphic 32">
            <a:extLst>
              <a:ext uri="{FF2B5EF4-FFF2-40B4-BE49-F238E27FC236}">
                <a16:creationId xmlns:a16="http://schemas.microsoft.com/office/drawing/2014/main" id="{C769AA05-9F1A-8D9B-EC42-C4057F8EC0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1700" y="3763736"/>
            <a:ext cx="228600" cy="228600"/>
          </a:xfrm>
          <a:prstGeom prst="rect">
            <a:avLst/>
          </a:prstGeom>
        </p:spPr>
      </p:pic>
    </p:spTree>
    <p:extLst>
      <p:ext uri="{BB962C8B-B14F-4D97-AF65-F5344CB8AC3E}">
        <p14:creationId xmlns:p14="http://schemas.microsoft.com/office/powerpoint/2010/main" val="2830770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8F38F-FE2D-8F5F-D58D-29EE374DB5D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6E7DCC-E77A-69D0-B223-634F79A14AA3}"/>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8</a:t>
            </a:fld>
            <a:endParaRPr lang="ja-JP" altLang="en-US"/>
          </a:p>
        </p:txBody>
      </p:sp>
      <p:sp>
        <p:nvSpPr>
          <p:cNvPr id="3" name="テキスト ボックス 1">
            <a:extLst>
              <a:ext uri="{FF2B5EF4-FFF2-40B4-BE49-F238E27FC236}">
                <a16:creationId xmlns:a16="http://schemas.microsoft.com/office/drawing/2014/main" id="{BD93C803-A002-BAE6-71BE-6A3FF8EC29C5}"/>
              </a:ext>
            </a:extLst>
          </p:cNvPr>
          <p:cNvSpPr txBox="1"/>
          <p:nvPr/>
        </p:nvSpPr>
        <p:spPr>
          <a:xfrm>
            <a:off x="539557" y="146078"/>
            <a:ext cx="2337178" cy="215444"/>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tabLst>
                <a:tab pos="540000" algn="l"/>
                <a:tab pos="720000" algn="l"/>
              </a:tabLst>
            </a:pPr>
            <a:r>
              <a:rPr lang="en-US" altLang="ja-JP" sz="1400">
                <a:solidFill>
                  <a:schemeClr val="bg1"/>
                </a:solidFill>
                <a:ea typeface="+mn-lt"/>
              </a:rPr>
              <a:t>02</a:t>
            </a:r>
            <a:r>
              <a:rPr lang="ja-JP" sz="1400">
                <a:solidFill>
                  <a:schemeClr val="bg1"/>
                </a:solidFill>
                <a:latin typeface="Meiryo"/>
                <a:ea typeface="Meiryo"/>
              </a:rPr>
              <a:t>　現状の理解と課題の整理</a:t>
            </a:r>
            <a:endParaRPr lang="ja-JP" sz="1400">
              <a:solidFill>
                <a:srgbClr val="000000"/>
              </a:solidFill>
              <a:latin typeface="Meiryo"/>
              <a:ea typeface="Meiryo"/>
            </a:endParaRPr>
          </a:p>
        </p:txBody>
      </p:sp>
      <p:sp>
        <p:nvSpPr>
          <p:cNvPr id="4" name="テキスト ボックス 2">
            <a:extLst>
              <a:ext uri="{FF2B5EF4-FFF2-40B4-BE49-F238E27FC236}">
                <a16:creationId xmlns:a16="http://schemas.microsoft.com/office/drawing/2014/main" id="{80A1ABE8-027F-6602-A626-003346B9D27F}"/>
              </a:ext>
            </a:extLst>
          </p:cNvPr>
          <p:cNvSpPr txBox="1"/>
          <p:nvPr/>
        </p:nvSpPr>
        <p:spPr>
          <a:xfrm>
            <a:off x="1053381" y="845112"/>
            <a:ext cx="4103688" cy="377026"/>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spcBef>
                <a:spcPts val="100"/>
              </a:spcBef>
            </a:pPr>
            <a:r>
              <a:rPr lang="ja-JP" altLang="en-US" sz="2000" b="1">
                <a:solidFill>
                  <a:srgbClr val="0B3274"/>
                </a:solidFill>
                <a:latin typeface="メイリオ"/>
                <a:ea typeface="メイリオ"/>
                <a:cs typeface="+mn-lt"/>
              </a:rPr>
              <a:t>その他、あしなが育英会様のご要望</a:t>
            </a:r>
          </a:p>
        </p:txBody>
      </p:sp>
      <p:sp>
        <p:nvSpPr>
          <p:cNvPr id="12" name="テキスト ボックス 10">
            <a:extLst>
              <a:ext uri="{FF2B5EF4-FFF2-40B4-BE49-F238E27FC236}">
                <a16:creationId xmlns:a16="http://schemas.microsoft.com/office/drawing/2014/main" id="{4A39A84E-2087-57E1-40F2-3F5FDD372D1F}"/>
              </a:ext>
            </a:extLst>
          </p:cNvPr>
          <p:cNvSpPr txBox="1"/>
          <p:nvPr/>
        </p:nvSpPr>
        <p:spPr>
          <a:xfrm>
            <a:off x="782597" y="1565641"/>
            <a:ext cx="11096345" cy="244525"/>
          </a:xfrm>
          <a:prstGeom prst="rect">
            <a:avLst/>
          </a:prstGeom>
          <a:noFill/>
        </p:spPr>
        <p:txBody>
          <a:bodyPr wrap="square" lIns="0" tIns="14400" rIns="0" bIns="1440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r>
              <a:rPr lang="ja-JP" sz="1400">
                <a:solidFill>
                  <a:srgbClr val="1A1A1A"/>
                </a:solidFill>
                <a:latin typeface="メイリオ"/>
                <a:ea typeface="メイリオ"/>
                <a:cs typeface="+mn-lt"/>
              </a:rPr>
              <a:t>ご要望として</a:t>
            </a:r>
            <a:r>
              <a:rPr lang="ja-JP" altLang="en-US" sz="1400">
                <a:solidFill>
                  <a:srgbClr val="1A1A1A"/>
                </a:solidFill>
                <a:latin typeface="メイリオ"/>
                <a:ea typeface="メイリオ"/>
                <a:cs typeface="+mn-lt"/>
              </a:rPr>
              <a:t>、</a:t>
            </a:r>
            <a:r>
              <a:rPr lang="ja-JP" sz="1400">
                <a:solidFill>
                  <a:srgbClr val="1A1A1A"/>
                </a:solidFill>
                <a:latin typeface="メイリオ"/>
                <a:ea typeface="メイリオ"/>
                <a:cs typeface="+mn-lt"/>
              </a:rPr>
              <a:t>今回のリニューアルに</a:t>
            </a:r>
            <a:r>
              <a:rPr lang="ja-JP" altLang="en-US" sz="1400">
                <a:solidFill>
                  <a:srgbClr val="1A1A1A"/>
                </a:solidFill>
                <a:latin typeface="メイリオ"/>
                <a:ea typeface="メイリオ"/>
                <a:cs typeface="+mn-lt"/>
              </a:rPr>
              <a:t>あたり、あしなが育英会様</a:t>
            </a:r>
            <a:r>
              <a:rPr lang="ja-JP" sz="1400">
                <a:solidFill>
                  <a:srgbClr val="1A1A1A"/>
                </a:solidFill>
                <a:latin typeface="メイリオ"/>
                <a:ea typeface="メイリオ"/>
                <a:cs typeface="+mn-lt"/>
              </a:rPr>
              <a:t>よ</a:t>
            </a:r>
            <a:r>
              <a:rPr lang="ja-JP" sz="1400" b="0" i="0">
                <a:solidFill>
                  <a:srgbClr val="1A1A1A"/>
                </a:solidFill>
                <a:effectLst/>
                <a:latin typeface="メイリオ"/>
                <a:ea typeface="メイリオ"/>
                <a:cs typeface="+mn-lt"/>
              </a:rPr>
              <a:t>り</a:t>
            </a:r>
            <a:r>
              <a:rPr lang="ja-JP" altLang="en-US" sz="1400">
                <a:solidFill>
                  <a:srgbClr val="1A1A1A"/>
                </a:solidFill>
                <a:latin typeface="メイリオ"/>
                <a:ea typeface="メイリオ"/>
                <a:cs typeface="+mn-lt"/>
              </a:rPr>
              <a:t>重要な前提としていただいた</a:t>
            </a:r>
            <a:r>
              <a:rPr lang="ja-JP" sz="1400">
                <a:solidFill>
                  <a:srgbClr val="1A1A1A"/>
                </a:solidFill>
                <a:latin typeface="メイリオ"/>
                <a:ea typeface="メイリオ"/>
                <a:cs typeface="+mn-lt"/>
              </a:rPr>
              <a:t>内</a:t>
            </a:r>
            <a:r>
              <a:rPr lang="ja-JP" altLang="en-US" sz="1400">
                <a:solidFill>
                  <a:srgbClr val="1A1A1A"/>
                </a:solidFill>
                <a:latin typeface="メイリオ"/>
                <a:ea typeface="メイリオ"/>
                <a:cs typeface="+mn-lt"/>
              </a:rPr>
              <a:t>容はこちらで</a:t>
            </a:r>
            <a:r>
              <a:rPr lang="ja-JP" sz="1400" b="0" i="0">
                <a:solidFill>
                  <a:srgbClr val="1A1A1A"/>
                </a:solidFill>
                <a:effectLst/>
                <a:latin typeface="メイリオ"/>
                <a:ea typeface="メイリオ"/>
                <a:cs typeface="+mn-lt"/>
              </a:rPr>
              <a:t>す。</a:t>
            </a:r>
            <a:endParaRPr lang="en-US" sz="1400">
              <a:latin typeface="メイリオ"/>
              <a:ea typeface="メイリオ"/>
              <a:cs typeface="+mn-lt"/>
            </a:endParaRPr>
          </a:p>
        </p:txBody>
      </p:sp>
      <p:sp>
        <p:nvSpPr>
          <p:cNvPr id="6" name="テキスト ボックス 36">
            <a:extLst>
              <a:ext uri="{FF2B5EF4-FFF2-40B4-BE49-F238E27FC236}">
                <a16:creationId xmlns:a16="http://schemas.microsoft.com/office/drawing/2014/main" id="{1826C9DD-86B1-F1FF-96CE-FAD413B81459}"/>
              </a:ext>
            </a:extLst>
          </p:cNvPr>
          <p:cNvSpPr txBox="1"/>
          <p:nvPr/>
        </p:nvSpPr>
        <p:spPr>
          <a:xfrm>
            <a:off x="793825" y="1876916"/>
            <a:ext cx="10604350" cy="430887"/>
          </a:xfrm>
          <a:prstGeom prst="rect">
            <a:avLst/>
          </a:prstGeom>
          <a:noFill/>
        </p:spPr>
        <p:txBody>
          <a:bodyPr wrap="square" lIns="91440" tIns="45720" rIns="91440" bIns="45720" anchor="t">
            <a:spAutoFit/>
          </a:bodyPr>
          <a:lstStyle/>
          <a:p>
            <a:pPr>
              <a:lnSpc>
                <a:spcPct val="150000"/>
              </a:lnSpc>
            </a:pPr>
            <a:r>
              <a:rPr lang="ja-JP" altLang="en-US" sz="1600" b="1">
                <a:latin typeface="Meiryo"/>
                <a:ea typeface="Meiryo"/>
                <a:cs typeface="+mn-lt"/>
              </a:rPr>
              <a:t>【ご要望】</a:t>
            </a:r>
          </a:p>
        </p:txBody>
      </p:sp>
      <p:sp>
        <p:nvSpPr>
          <p:cNvPr id="7" name="テキスト ボックス 14">
            <a:extLst>
              <a:ext uri="{FF2B5EF4-FFF2-40B4-BE49-F238E27FC236}">
                <a16:creationId xmlns:a16="http://schemas.microsoft.com/office/drawing/2014/main" id="{1D6F92D1-ACFB-024D-EED9-F7A0D51F47EA}"/>
              </a:ext>
            </a:extLst>
          </p:cNvPr>
          <p:cNvSpPr txBox="1"/>
          <p:nvPr/>
        </p:nvSpPr>
        <p:spPr>
          <a:xfrm>
            <a:off x="908690" y="2456866"/>
            <a:ext cx="10374620" cy="3936818"/>
          </a:xfrm>
          <a:prstGeom prst="roundRect">
            <a:avLst>
              <a:gd name="adj" fmla="val 7206"/>
            </a:avLst>
          </a:prstGeom>
          <a:solidFill>
            <a:srgbClr val="E1EDFB"/>
          </a:solidFill>
        </p:spPr>
        <p:txBody>
          <a:bodyPr wrap="square" lIns="180000" tIns="288000" rIns="180000" bIns="288000" rtlCol="0" anchor="t">
            <a:spAutoFit/>
          </a:bodyPr>
          <a:lstStyle>
            <a:defPPr>
              <a:defRPr lang="ja-JP"/>
            </a:defPPr>
            <a:lvl1pPr marL="0" algn="l" defTabSz="914146" rtl="0" eaLnBrk="1" latinLnBrk="0" hangingPunct="1">
              <a:lnSpc>
                <a:spcPct val="130000"/>
              </a:lnSpc>
              <a:defRPr kumimoji="1" sz="2000" kern="1200">
                <a:solidFill>
                  <a:schemeClr val="bg2">
                    <a:lumMod val="10000"/>
                  </a:schemeClr>
                </a:solidFill>
                <a:effectLst/>
                <a:latin typeface="Meiryo" panose="020B0604030504040204" pitchFamily="34" charset="-128"/>
                <a:ea typeface="Meiryo" panose="020B0604030504040204" pitchFamily="34" charset="-128"/>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285750" indent="-285750">
              <a:lnSpc>
                <a:spcPct val="200000"/>
              </a:lnSpc>
              <a:buFont typeface="Arial,Sans-Serif"/>
              <a:buChar char="•"/>
            </a:pPr>
            <a:r>
              <a:rPr lang="ja-JP" altLang="en-US" sz="1600" b="1">
                <a:solidFill>
                  <a:srgbClr val="1A1A1A"/>
                </a:solidFill>
                <a:latin typeface="Meiryo"/>
                <a:ea typeface="Meiryo"/>
              </a:rPr>
              <a:t>海外向け</a:t>
            </a:r>
            <a:r>
              <a:rPr lang="ja-JP" sz="1600" b="1">
                <a:solidFill>
                  <a:srgbClr val="1A1A1A"/>
                </a:solidFill>
                <a:latin typeface="Meiryo"/>
                <a:ea typeface="Meiryo"/>
              </a:rPr>
              <a:t>の</a:t>
            </a:r>
            <a:r>
              <a:rPr lang="ja-JP" altLang="en-US" sz="1600" b="1">
                <a:solidFill>
                  <a:srgbClr val="1A1A1A"/>
                </a:solidFill>
                <a:latin typeface="Meiryo"/>
                <a:ea typeface="Meiryo"/>
              </a:rPr>
              <a:t>濃い色味を</a:t>
            </a:r>
            <a:r>
              <a:rPr lang="ja-JP" sz="1600" b="1">
                <a:solidFill>
                  <a:srgbClr val="1A1A1A"/>
                </a:solidFill>
                <a:latin typeface="Meiryo"/>
                <a:ea typeface="Meiryo"/>
              </a:rPr>
              <a:t>、</a:t>
            </a:r>
            <a:r>
              <a:rPr lang="ja-JP" altLang="en-US" sz="1600" b="1">
                <a:solidFill>
                  <a:srgbClr val="3963AF"/>
                </a:solidFill>
                <a:latin typeface="Meiryo"/>
                <a:ea typeface="Meiryo"/>
              </a:rPr>
              <a:t>日本人ユーザー</a:t>
            </a:r>
            <a:r>
              <a:rPr lang="ja-JP" sz="1600" b="1">
                <a:solidFill>
                  <a:srgbClr val="3963AF"/>
                </a:solidFill>
                <a:latin typeface="Meiryo"/>
                <a:ea typeface="Meiryo"/>
              </a:rPr>
              <a:t>向</a:t>
            </a:r>
            <a:r>
              <a:rPr lang="ja-JP" altLang="en-US" sz="1600" b="1">
                <a:solidFill>
                  <a:srgbClr val="3963AF"/>
                </a:solidFill>
                <a:latin typeface="Meiryo"/>
                <a:ea typeface="Meiryo"/>
              </a:rPr>
              <a:t>け</a:t>
            </a:r>
            <a:r>
              <a:rPr lang="ja-JP" sz="1600" b="1">
                <a:solidFill>
                  <a:srgbClr val="3963AF"/>
                </a:solidFill>
                <a:latin typeface="Meiryo"/>
                <a:ea typeface="Meiryo"/>
              </a:rPr>
              <a:t>に</a:t>
            </a:r>
            <a:r>
              <a:rPr lang="ja-JP" altLang="en-US" sz="1600" b="1">
                <a:solidFill>
                  <a:srgbClr val="3963AF"/>
                </a:solidFill>
                <a:latin typeface="Meiryo"/>
                <a:ea typeface="Meiryo"/>
              </a:rPr>
              <a:t>よ</a:t>
            </a:r>
            <a:r>
              <a:rPr lang="ja-JP" sz="1600" b="1">
                <a:solidFill>
                  <a:srgbClr val="3963AF"/>
                </a:solidFill>
                <a:latin typeface="Meiryo"/>
                <a:ea typeface="Meiryo"/>
              </a:rPr>
              <a:t>り</a:t>
            </a:r>
            <a:r>
              <a:rPr lang="ja-JP" altLang="en-US" sz="1600" b="1">
                <a:solidFill>
                  <a:srgbClr val="3963AF"/>
                </a:solidFill>
                <a:latin typeface="Meiryo"/>
                <a:ea typeface="Meiryo"/>
              </a:rPr>
              <a:t>明</a:t>
            </a:r>
            <a:r>
              <a:rPr lang="ja-JP" sz="1600" b="1">
                <a:solidFill>
                  <a:srgbClr val="3963AF"/>
                </a:solidFill>
                <a:latin typeface="Meiryo"/>
                <a:ea typeface="Meiryo"/>
              </a:rPr>
              <a:t>る</a:t>
            </a:r>
            <a:r>
              <a:rPr lang="ja-JP" altLang="en-US" sz="1600" b="1">
                <a:solidFill>
                  <a:srgbClr val="3963AF"/>
                </a:solidFill>
                <a:latin typeface="Meiryo"/>
                <a:ea typeface="Meiryo"/>
              </a:rPr>
              <a:t>いトーンへ寄せたい</a:t>
            </a:r>
            <a:endParaRPr lang="ja-JP" sz="1600">
              <a:solidFill>
                <a:srgbClr val="000000"/>
              </a:solidFill>
              <a:latin typeface="Meiryo"/>
              <a:ea typeface="Meiryo"/>
            </a:endParaRPr>
          </a:p>
          <a:p>
            <a:pPr marL="285750" indent="-285750">
              <a:lnSpc>
                <a:spcPct val="200000"/>
              </a:lnSpc>
              <a:buFont typeface="Arial,Sans-Serif"/>
              <a:buChar char="•"/>
            </a:pPr>
            <a:r>
              <a:rPr lang="ja-JP" altLang="en-US" sz="1600" b="1">
                <a:solidFill>
                  <a:srgbClr val="1A1A1A"/>
                </a:solidFill>
                <a:latin typeface="Meiryo"/>
                <a:ea typeface="Meiryo"/>
              </a:rPr>
              <a:t>フォ</a:t>
            </a:r>
            <a:r>
              <a:rPr lang="ja-JP" sz="1600" b="1">
                <a:solidFill>
                  <a:srgbClr val="1A1A1A"/>
                </a:solidFill>
                <a:latin typeface="Meiryo"/>
                <a:ea typeface="Meiryo"/>
              </a:rPr>
              <a:t>ン</a:t>
            </a:r>
            <a:r>
              <a:rPr lang="ja-JP" altLang="en-US" sz="1600" b="1">
                <a:solidFill>
                  <a:srgbClr val="1A1A1A"/>
                </a:solidFill>
                <a:latin typeface="Meiryo"/>
                <a:ea typeface="Meiryo"/>
              </a:rPr>
              <a:t>トは </a:t>
            </a:r>
            <a:r>
              <a:rPr lang="en-US" altLang="ja-JP" sz="1600" b="1">
                <a:solidFill>
                  <a:srgbClr val="3963AF"/>
                </a:solidFill>
                <a:latin typeface="Arial"/>
                <a:ea typeface="Meiryo"/>
              </a:rPr>
              <a:t>Not</a:t>
            </a:r>
            <a:r>
              <a:rPr lang="ja-JP" sz="1600" b="1">
                <a:solidFill>
                  <a:srgbClr val="3963AF"/>
                </a:solidFill>
                <a:latin typeface="Meiryo"/>
                <a:ea typeface="Meiryo"/>
              </a:rPr>
              <a:t>o</a:t>
            </a:r>
            <a:r>
              <a:rPr lang="en-US" altLang="ja-JP" sz="1600" b="1">
                <a:solidFill>
                  <a:srgbClr val="3963AF"/>
                </a:solidFill>
                <a:latin typeface="Arial"/>
                <a:ea typeface="Meiryo"/>
              </a:rPr>
              <a:t>San</a:t>
            </a:r>
            <a:r>
              <a:rPr lang="ja-JP" sz="1600" b="1">
                <a:solidFill>
                  <a:srgbClr val="3963AF"/>
                </a:solidFill>
                <a:latin typeface="Meiryo"/>
                <a:ea typeface="Meiryo"/>
              </a:rPr>
              <a:t>s</a:t>
            </a:r>
            <a:r>
              <a:rPr lang="ja-JP" altLang="en-US" sz="1600" b="1">
                <a:solidFill>
                  <a:srgbClr val="3963AF"/>
                </a:solidFill>
                <a:latin typeface="Meiryo"/>
                <a:ea typeface="Meiryo"/>
              </a:rPr>
              <a:t>以外 </a:t>
            </a:r>
            <a:r>
              <a:rPr lang="ja-JP" altLang="en-US" sz="1600" b="1">
                <a:solidFill>
                  <a:srgbClr val="1A1A1A"/>
                </a:solidFill>
                <a:latin typeface="Meiryo"/>
                <a:ea typeface="Meiryo"/>
              </a:rPr>
              <a:t>も検討</a:t>
            </a:r>
            <a:r>
              <a:rPr lang="ja-JP" sz="1600" b="1">
                <a:solidFill>
                  <a:srgbClr val="1A1A1A"/>
                </a:solidFill>
                <a:latin typeface="Meiryo"/>
                <a:ea typeface="Meiryo"/>
              </a:rPr>
              <a:t>し</a:t>
            </a:r>
            <a:r>
              <a:rPr lang="ja-JP" altLang="en-US" sz="1600" b="1">
                <a:solidFill>
                  <a:srgbClr val="1A1A1A"/>
                </a:solidFill>
                <a:latin typeface="Meiryo"/>
                <a:ea typeface="Meiryo"/>
              </a:rPr>
              <a:t>たい</a:t>
            </a:r>
            <a:endParaRPr lang="en-US" altLang="ja-JP" sz="1600">
              <a:solidFill>
                <a:srgbClr val="000000"/>
              </a:solidFill>
              <a:latin typeface="Arial"/>
              <a:ea typeface="Meiryo"/>
              <a:cs typeface="Arial"/>
            </a:endParaRPr>
          </a:p>
          <a:p>
            <a:pPr marL="285750" indent="-285750">
              <a:lnSpc>
                <a:spcPct val="200000"/>
              </a:lnSpc>
              <a:buFont typeface="Arial,Sans-Serif"/>
              <a:buChar char="•"/>
            </a:pPr>
            <a:r>
              <a:rPr lang="ja-JP" altLang="en-US" sz="1600" b="1">
                <a:solidFill>
                  <a:srgbClr val="1A1A1A"/>
                </a:solidFill>
                <a:latin typeface="Meiryo"/>
                <a:ea typeface="Meiryo"/>
              </a:rPr>
              <a:t>各案の </a:t>
            </a:r>
            <a:r>
              <a:rPr lang="ja-JP" altLang="en-US" sz="1600" b="1">
                <a:solidFill>
                  <a:srgbClr val="3963AF"/>
                </a:solidFill>
                <a:latin typeface="Meiryo"/>
                <a:ea typeface="Meiryo"/>
              </a:rPr>
              <a:t>違いを明確に知</a:t>
            </a:r>
            <a:r>
              <a:rPr lang="ja-JP" sz="1600" b="1">
                <a:solidFill>
                  <a:srgbClr val="3963AF"/>
                </a:solidFill>
                <a:latin typeface="Meiryo"/>
                <a:ea typeface="Meiryo"/>
              </a:rPr>
              <a:t>り</a:t>
            </a:r>
            <a:r>
              <a:rPr lang="ja-JP" altLang="en-US" sz="1600" b="1">
                <a:solidFill>
                  <a:srgbClr val="3963AF"/>
                </a:solidFill>
                <a:latin typeface="Meiryo"/>
                <a:ea typeface="Meiryo"/>
              </a:rPr>
              <a:t>たい</a:t>
            </a:r>
            <a:endParaRPr lang="en-US" altLang="ja-JP" sz="1600">
              <a:solidFill>
                <a:srgbClr val="000000"/>
              </a:solidFill>
              <a:latin typeface="Arial"/>
              <a:ea typeface="Meiryo"/>
              <a:cs typeface="Arial"/>
            </a:endParaRPr>
          </a:p>
          <a:p>
            <a:pPr marL="285750" indent="-285750">
              <a:lnSpc>
                <a:spcPct val="200000"/>
              </a:lnSpc>
              <a:buFont typeface="Arial,Sans-Serif"/>
              <a:buChar char="•"/>
            </a:pPr>
            <a:r>
              <a:rPr lang="ja-JP" altLang="en-US" sz="1600" b="1">
                <a:solidFill>
                  <a:srgbClr val="1A1A1A"/>
                </a:solidFill>
                <a:latin typeface="Meiryo"/>
                <a:ea typeface="Meiryo"/>
              </a:rPr>
              <a:t>特定ページについては</a:t>
            </a:r>
            <a:r>
              <a:rPr lang="ja-JP" sz="1600" b="1">
                <a:solidFill>
                  <a:srgbClr val="1A1A1A"/>
                </a:solidFill>
                <a:latin typeface="Meiryo"/>
                <a:ea typeface="Meiryo"/>
              </a:rPr>
              <a:t>、</a:t>
            </a:r>
            <a:r>
              <a:rPr lang="ja-JP" sz="1600" b="1">
                <a:solidFill>
                  <a:srgbClr val="3963AF"/>
                </a:solidFill>
                <a:latin typeface="Meiryo"/>
                <a:ea typeface="Meiryo"/>
              </a:rPr>
              <a:t>現行ページの</a:t>
            </a:r>
            <a:r>
              <a:rPr lang="ja-JP" altLang="en-US" sz="1600" b="1">
                <a:solidFill>
                  <a:srgbClr val="3963AF"/>
                </a:solidFill>
                <a:latin typeface="Meiryo"/>
                <a:ea typeface="Meiryo"/>
              </a:rPr>
              <a:t>「</a:t>
            </a:r>
            <a:r>
              <a:rPr lang="ja-JP" sz="1600" b="1">
                <a:solidFill>
                  <a:srgbClr val="3963AF"/>
                </a:solidFill>
                <a:latin typeface="Meiryo"/>
                <a:ea typeface="Meiryo"/>
              </a:rPr>
              <a:t>情報構造・使い勝手</a:t>
            </a:r>
            <a:r>
              <a:rPr lang="ja-JP" altLang="en-US" sz="1600" b="1">
                <a:solidFill>
                  <a:srgbClr val="3963AF"/>
                </a:solidFill>
                <a:latin typeface="Meiryo"/>
                <a:ea typeface="Meiryo"/>
              </a:rPr>
              <a:t>」を</a:t>
            </a:r>
            <a:r>
              <a:rPr lang="ja-JP" sz="1600" b="1">
                <a:solidFill>
                  <a:srgbClr val="3963AF"/>
                </a:solidFill>
                <a:latin typeface="Meiryo"/>
                <a:ea typeface="Meiryo"/>
              </a:rPr>
              <a:t>尊重したい</a:t>
            </a:r>
            <a:endParaRPr lang="en-US" sz="1600" b="1">
              <a:solidFill>
                <a:srgbClr val="3963AF"/>
              </a:solidFill>
              <a:latin typeface="Arial"/>
              <a:ea typeface="Meiryo"/>
              <a:cs typeface="Arial"/>
            </a:endParaRPr>
          </a:p>
          <a:p>
            <a:pPr marL="742315" lvl="1" indent="-285750">
              <a:lnSpc>
                <a:spcPct val="200000"/>
              </a:lnSpc>
              <a:buFont typeface="Courier New"/>
              <a:buChar char="o"/>
            </a:pPr>
            <a:r>
              <a:rPr lang="ja-JP" sz="1400" b="1">
                <a:solidFill>
                  <a:srgbClr val="1A1A1A"/>
                </a:solidFill>
                <a:latin typeface="Meiryo"/>
                <a:ea typeface="Meiryo"/>
              </a:rPr>
              <a:t>ラーニングサポート</a:t>
            </a:r>
            <a:endParaRPr lang="ja-JP" altLang="en-US" sz="1400" b="1">
              <a:solidFill>
                <a:srgbClr val="3963AF"/>
              </a:solidFill>
              <a:latin typeface="Meiryo"/>
              <a:ea typeface="Meiryo"/>
            </a:endParaRPr>
          </a:p>
          <a:p>
            <a:pPr marL="742315" lvl="1" indent="-285750">
              <a:lnSpc>
                <a:spcPct val="200000"/>
              </a:lnSpc>
              <a:buFont typeface="Courier New"/>
              <a:buChar char="o"/>
            </a:pPr>
            <a:r>
              <a:rPr lang="ja-JP" sz="1400" b="1">
                <a:solidFill>
                  <a:srgbClr val="1A1A1A"/>
                </a:solidFill>
                <a:latin typeface="Meiryo"/>
                <a:ea typeface="Meiryo"/>
              </a:rPr>
              <a:t>奨学金を利用したい方へ</a:t>
            </a:r>
            <a:endParaRPr lang="ja-JP" altLang="en-US" sz="1400" b="1">
              <a:solidFill>
                <a:srgbClr val="3963AF"/>
              </a:solidFill>
              <a:latin typeface="Meiryo"/>
              <a:ea typeface="Meiryo"/>
            </a:endParaRPr>
          </a:p>
          <a:p>
            <a:pPr>
              <a:lnSpc>
                <a:spcPct val="200000"/>
              </a:lnSpc>
            </a:pPr>
            <a:r>
              <a:rPr lang="ja-JP" altLang="en-US" sz="1400" b="1">
                <a:solidFill>
                  <a:schemeClr val="bg2">
                    <a:lumMod val="49000"/>
                  </a:schemeClr>
                </a:solidFill>
                <a:latin typeface="Meiryo"/>
                <a:ea typeface="Meiryo"/>
              </a:rPr>
              <a:t>　　 </a:t>
            </a:r>
            <a:r>
              <a:rPr lang="ja-JP" altLang="en-US" sz="1400">
                <a:solidFill>
                  <a:srgbClr val="1A1A1A"/>
                </a:solidFill>
                <a:latin typeface="Meiryo"/>
                <a:ea typeface="Meiryo"/>
              </a:rPr>
              <a:t>→ よって全ページフルリニューアル</a:t>
            </a:r>
            <a:r>
              <a:rPr lang="ja-JP" sz="1400">
                <a:solidFill>
                  <a:srgbClr val="1A1A1A"/>
                </a:solidFill>
                <a:latin typeface="Meiryo"/>
                <a:ea typeface="Meiryo"/>
              </a:rPr>
              <a:t>で</a:t>
            </a:r>
            <a:r>
              <a:rPr lang="ja-JP" altLang="en-US" sz="1400">
                <a:solidFill>
                  <a:srgbClr val="1A1A1A"/>
                </a:solidFill>
                <a:latin typeface="Meiryo"/>
                <a:ea typeface="Meiryo"/>
              </a:rPr>
              <a:t>はなく</a:t>
            </a:r>
            <a:r>
              <a:rPr lang="ja-JP" sz="1400">
                <a:solidFill>
                  <a:srgbClr val="1A1A1A"/>
                </a:solidFill>
                <a:latin typeface="Meiryo"/>
                <a:ea typeface="Meiryo"/>
              </a:rPr>
              <a:t>、</a:t>
            </a:r>
            <a:r>
              <a:rPr lang="ja-JP" altLang="en-US" sz="1400">
                <a:solidFill>
                  <a:srgbClr val="1A1A1A"/>
                </a:solidFill>
                <a:latin typeface="Meiryo"/>
                <a:ea typeface="Meiryo"/>
              </a:rPr>
              <a:t>部分的</a:t>
            </a:r>
            <a:r>
              <a:rPr lang="ja-JP" sz="1400">
                <a:solidFill>
                  <a:srgbClr val="1A1A1A"/>
                </a:solidFill>
                <a:latin typeface="Meiryo"/>
                <a:ea typeface="Meiryo"/>
              </a:rPr>
              <a:t>な</a:t>
            </a:r>
            <a:r>
              <a:rPr lang="ja-JP" altLang="en-US" sz="1400">
                <a:solidFill>
                  <a:srgbClr val="1A1A1A"/>
                </a:solidFill>
                <a:latin typeface="Meiryo"/>
                <a:ea typeface="Meiryo"/>
              </a:rPr>
              <a:t>改善をご希望</a:t>
            </a:r>
          </a:p>
        </p:txBody>
      </p:sp>
    </p:spTree>
    <p:extLst>
      <p:ext uri="{BB962C8B-B14F-4D97-AF65-F5344CB8AC3E}">
        <p14:creationId xmlns:p14="http://schemas.microsoft.com/office/powerpoint/2010/main" val="177599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3F197-D01A-0C56-D048-EF20F3C0F1A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F8E9BD-103D-8FC5-197E-C025A4AC5D91}"/>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a:solidFill>
                  <a:schemeClr val="bg1"/>
                </a:solidFill>
                <a:latin typeface="Meiryo"/>
                <a:ea typeface="Meiryo"/>
              </a:rPr>
              <a:t>03</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47BFDF71-DFA4-F266-31AB-A34165B4A92C}"/>
              </a:ext>
            </a:extLst>
          </p:cNvPr>
          <p:cNvSpPr txBox="1"/>
          <p:nvPr/>
        </p:nvSpPr>
        <p:spPr>
          <a:xfrm>
            <a:off x="3216033" y="2819904"/>
            <a:ext cx="2872581" cy="603242"/>
          </a:xfrm>
          <a:prstGeom prst="rect">
            <a:avLst/>
          </a:prstGeom>
          <a:noFill/>
        </p:spPr>
        <p:txBody>
          <a:bodyPr wrap="none" lIns="0" tIns="0" rIns="0" bIns="0" rtlCol="0" anchor="t">
            <a:spAutoFit/>
          </a:bodyPr>
          <a:lstStyle/>
          <a:p>
            <a:pPr>
              <a:lnSpc>
                <a:spcPct val="130000"/>
              </a:lnSpc>
            </a:pPr>
            <a:r>
              <a:rPr lang="ja-JP" altLang="en-US" sz="3200" b="1">
                <a:solidFill>
                  <a:srgbClr val="1A1A1A"/>
                </a:solidFill>
                <a:latin typeface="メイリオ"/>
                <a:ea typeface="メイリオ"/>
                <a:cs typeface="+mn-lt"/>
              </a:rPr>
              <a:t>提案の全体方針</a:t>
            </a:r>
            <a:endParaRPr lang="en-US">
              <a:latin typeface="メイリオ"/>
              <a:ea typeface="メイリオ"/>
            </a:endParaRPr>
          </a:p>
        </p:txBody>
      </p:sp>
      <p:sp>
        <p:nvSpPr>
          <p:cNvPr id="4" name="テキスト ボックス 3">
            <a:extLst>
              <a:ext uri="{FF2B5EF4-FFF2-40B4-BE49-F238E27FC236}">
                <a16:creationId xmlns:a16="http://schemas.microsoft.com/office/drawing/2014/main" id="{714FF1AC-A6F2-18AE-D553-2044CE202516}"/>
              </a:ext>
            </a:extLst>
          </p:cNvPr>
          <p:cNvSpPr txBox="1"/>
          <p:nvPr/>
        </p:nvSpPr>
        <p:spPr>
          <a:xfrm>
            <a:off x="3216033" y="3539432"/>
            <a:ext cx="3488134" cy="301621"/>
          </a:xfrm>
          <a:prstGeom prst="rect">
            <a:avLst/>
          </a:prstGeom>
          <a:noFill/>
        </p:spPr>
        <p:txBody>
          <a:bodyPr wrap="none" lIns="0" tIns="0" rIns="0" bIns="0" rtlCol="0" anchor="t">
            <a:spAutoFit/>
          </a:bodyPr>
          <a:lstStyle/>
          <a:p>
            <a:pPr marL="0" marR="0" lvl="0" indent="0" algn="l" defTabSz="914146">
              <a:lnSpc>
                <a:spcPct val="130000"/>
              </a:lnSpc>
              <a:spcBef>
                <a:spcPts val="0"/>
              </a:spcBef>
              <a:spcAft>
                <a:spcPts val="0"/>
              </a:spcAft>
              <a:buNone/>
              <a:tabLst/>
              <a:defRPr/>
            </a:pPr>
            <a:r>
              <a:rPr lang="ja-JP" sz="1600">
                <a:solidFill>
                  <a:srgbClr val="1A1A1A"/>
                </a:solidFill>
                <a:latin typeface="メイリオ"/>
                <a:ea typeface="メイリオ"/>
                <a:cs typeface="+mn-lt"/>
              </a:rPr>
              <a:t>進むべき方向を明確にする</a:t>
            </a:r>
            <a:r>
              <a:rPr lang="ja-JP" altLang="en-US" sz="1600">
                <a:solidFill>
                  <a:srgbClr val="1A1A1A"/>
                </a:solidFill>
                <a:latin typeface="メイリオ"/>
                <a:ea typeface="メイリオ"/>
                <a:cs typeface="+mn-lt"/>
              </a:rPr>
              <a:t>ための方針</a:t>
            </a:r>
            <a:endParaRPr lang="en-US" altLang="ja-JP">
              <a:latin typeface="メイリオ"/>
              <a:ea typeface="メイリオ"/>
            </a:endParaRPr>
          </a:p>
        </p:txBody>
      </p:sp>
      <p:sp>
        <p:nvSpPr>
          <p:cNvPr id="6" name="スライド番号プレースホルダー 5">
            <a:extLst>
              <a:ext uri="{FF2B5EF4-FFF2-40B4-BE49-F238E27FC236}">
                <a16:creationId xmlns:a16="http://schemas.microsoft.com/office/drawing/2014/main" id="{A41C256C-7320-B276-E7A3-DF4F49977E8B}"/>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9</a:t>
            </a:fld>
            <a:endParaRPr lang="ja-JP" altLang="en-US"/>
          </a:p>
        </p:txBody>
      </p:sp>
    </p:spTree>
    <p:extLst>
      <p:ext uri="{BB962C8B-B14F-4D97-AF65-F5344CB8AC3E}">
        <p14:creationId xmlns:p14="http://schemas.microsoft.com/office/powerpoint/2010/main" val="36941375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85AAA13DC3E7246A71274875E1C1A7E" ma:contentTypeVersion="14" ma:contentTypeDescription="新しいドキュメントを作成します。" ma:contentTypeScope="" ma:versionID="7ae9814666a4f863bf7799b582567319">
  <xsd:schema xmlns:xsd="http://www.w3.org/2001/XMLSchema" xmlns:xs="http://www.w3.org/2001/XMLSchema" xmlns:p="http://schemas.microsoft.com/office/2006/metadata/properties" xmlns:ns2="e4b144e8-05d2-4b25-a935-8743078f471c" xmlns:ns3="c333305d-2528-47d2-99a0-8cc1032960d3" targetNamespace="http://schemas.microsoft.com/office/2006/metadata/properties" ma:root="true" ma:fieldsID="25e5105d173cbc63da6d450646aac69a" ns2:_="" ns3:_="">
    <xsd:import namespace="e4b144e8-05d2-4b25-a935-8743078f471c"/>
    <xsd:import namespace="c333305d-2528-47d2-99a0-8cc1032960d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BillingMetadata"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b144e8-05d2-4b25-a935-8743078f47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64ec3a1f-d07b-40b0-a6a6-f48012a46dd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33305d-2528-47d2-99a0-8cc1032960d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95adf58-0b87-4b7f-8d43-4dd746c32026}" ma:internalName="TaxCatchAll" ma:showField="CatchAllData" ma:web="c333305d-2528-47d2-99a0-8cc1032960d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333305d-2528-47d2-99a0-8cc1032960d3" xsi:nil="true"/>
    <lcf76f155ced4ddcb4097134ff3c332f xmlns="e4b144e8-05d2-4b25-a935-8743078f471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DE5F89-80A7-4ACA-BCBC-D185C7890C43}">
  <ds:schemaRefs>
    <ds:schemaRef ds:uri="c333305d-2528-47d2-99a0-8cc1032960d3"/>
    <ds:schemaRef ds:uri="e4b144e8-05d2-4b25-a935-8743078f47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3D0237-2E99-4737-963D-56DB69C8F653}">
  <ds:schemaRefs>
    <ds:schemaRef ds:uri="25d31b92-3d31-48a8-ac77-a74cda9d3374"/>
    <ds:schemaRef ds:uri="c333305d-2528-47d2-99a0-8cc1032960d3"/>
    <ds:schemaRef ds:uri="d43ef2d5-6530-491f-801e-12542042cd25"/>
    <ds:schemaRef ds:uri="e4b144e8-05d2-4b25-a935-8743078f47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4B30C17-0048-4D62-960A-42FB45B9D6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テーマ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髙谷 菜帆</dc:creator>
  <cp:revision>321</cp:revision>
  <dcterms:created xsi:type="dcterms:W3CDTF">2024-11-25T02:30:15Z</dcterms:created>
  <dcterms:modified xsi:type="dcterms:W3CDTF">2026-01-07T06:07:22Z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0x010100485AAA13DC3E7246A71274875E1C1A7E</vt:lpwstr>
  </property>
  <property fmtid="{D5CDD505-2E9C-101B-9397-08002B2CF9AE}" pid="3" name="MediaServiceImageTags">
    <vt:lpwstr/>
  </property>
</Properties>
</file>